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5" r:id="rId1"/>
  </p:sldMasterIdLst>
  <p:notesMasterIdLst>
    <p:notesMasterId r:id="rId21"/>
  </p:notesMasterIdLst>
  <p:sldIdLst>
    <p:sldId id="256" r:id="rId2"/>
    <p:sldId id="257" r:id="rId3"/>
    <p:sldId id="258" r:id="rId4"/>
    <p:sldId id="271" r:id="rId5"/>
    <p:sldId id="259" r:id="rId6"/>
    <p:sldId id="261" r:id="rId7"/>
    <p:sldId id="272" r:id="rId8"/>
    <p:sldId id="260" r:id="rId9"/>
    <p:sldId id="262" r:id="rId10"/>
    <p:sldId id="263" r:id="rId11"/>
    <p:sldId id="264" r:id="rId12"/>
    <p:sldId id="273" r:id="rId13"/>
    <p:sldId id="265" r:id="rId14"/>
    <p:sldId id="266" r:id="rId15"/>
    <p:sldId id="267" r:id="rId16"/>
    <p:sldId id="268" r:id="rId17"/>
    <p:sldId id="274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2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/>
    <p:restoredTop sz="82325"/>
  </p:normalViewPr>
  <p:slideViewPr>
    <p:cSldViewPr snapToGrid="0" snapToObjects="1">
      <p:cViewPr varScale="1">
        <p:scale>
          <a:sx n="88" d="100"/>
          <a:sy n="88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8F75-409E-D942-8C16-E28653400BB4}" type="datetimeFigureOut">
              <a:rPr lang="es-ES" smtClean="0"/>
              <a:t>1/10/20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A48E3-DA77-054D-B35B-4131E93C7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85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90E3-7345-D440-8F5F-2267D551FB1D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1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D07D-C5DE-794C-87BE-BB7C6589CCAF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650B-A7C7-BD4B-8442-DA46FA0B1059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1564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1BF2-2A0A-0A4E-A041-326FADF4B7F0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5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7B95-E7DA-9943-B2ED-9957F988329C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82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0B99-56F6-9C4F-8E39-23F0B0A9C858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83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A2BC-F978-204D-9120-880C2CF69D88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9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DD75-EC0E-AB4B-BDC4-E2E28E238219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4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6405-CC13-CD40-998B-EDD4E5D97F23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EB-C129-0A40-9BD2-EA9FF031A70D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260E-B881-AB42-A6FB-F24BB3C50010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3111-7FEF-EC45-AFB6-78534D39A7ED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2F2E-08C3-934C-965B-6A8275067789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9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671F-E772-684C-986E-FA92114F4A08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1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6630-89CA-D245-B33B-7DED2E8A34BB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8F51-C9FA-EB4B-B706-88023C6D1A3A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5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B3960-53A3-334B-82AF-0434B73B3DDD}" type="datetime1">
              <a:rPr lang="es-ES" smtClean="0"/>
              <a:t>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0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BE945-5DC3-3E4E-B55C-402F57272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999" y="696686"/>
            <a:ext cx="6449315" cy="3354150"/>
          </a:xfrm>
        </p:spPr>
        <p:txBody>
          <a:bodyPr/>
          <a:lstStyle/>
          <a:p>
            <a:r>
              <a:rPr lang="es-ES" sz="4800" b="1" dirty="0">
                <a:solidFill>
                  <a:schemeClr val="tx1"/>
                </a:solidFill>
              </a:rPr>
              <a:t>UT1. Nuevas tendencias en SGE.</a:t>
            </a:r>
            <a:br>
              <a:rPr lang="es-ES" dirty="0"/>
            </a:br>
            <a:r>
              <a:rPr lang="es-ES" sz="2800" dirty="0">
                <a:solidFill>
                  <a:schemeClr val="tx1"/>
                </a:solidFill>
              </a:rPr>
              <a:t>Sistemas de Gestión Empresarial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47184-8DA4-8C4A-A8B1-23CDCE04B9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2º CFGS DAM – Curso 2020/2021</a:t>
            </a:r>
          </a:p>
          <a:p>
            <a:r>
              <a:rPr lang="es-ES" dirty="0"/>
              <a:t>Profesor: Jorge Roncel Camero</a:t>
            </a:r>
          </a:p>
          <a:p>
            <a:r>
              <a:rPr lang="es-ES" dirty="0" err="1"/>
              <a:t>jroncel@fundacionsafa.es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695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La información es poder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10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AA955E8-CA00-AD46-B487-EE001DD3E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664" y="1467229"/>
            <a:ext cx="7057571" cy="4371141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E5731F0-D23E-674F-A55C-5DE43EDB01A5}"/>
              </a:ext>
            </a:extLst>
          </p:cNvPr>
          <p:cNvSpPr txBox="1"/>
          <p:nvPr/>
        </p:nvSpPr>
        <p:spPr>
          <a:xfrm>
            <a:off x="334132" y="490582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Almacenar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7500B4-A1C4-CC4C-B3DD-6E679B965C08}"/>
              </a:ext>
            </a:extLst>
          </p:cNvPr>
          <p:cNvSpPr txBox="1"/>
          <p:nvPr/>
        </p:nvSpPr>
        <p:spPr>
          <a:xfrm>
            <a:off x="308484" y="3766457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Responder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1D6A875-9EA7-EE43-8E59-4BAAE63415FF}"/>
              </a:ext>
            </a:extLst>
          </p:cNvPr>
          <p:cNvSpPr txBox="1"/>
          <p:nvPr/>
        </p:nvSpPr>
        <p:spPr>
          <a:xfrm>
            <a:off x="423900" y="262708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Anticipar</a:t>
            </a:r>
          </a:p>
        </p:txBody>
      </p:sp>
      <p:sp>
        <p:nvSpPr>
          <p:cNvPr id="12" name="Flecha izquierda 11">
            <a:extLst>
              <a:ext uri="{FF2B5EF4-FFF2-40B4-BE49-F238E27FC236}">
                <a16:creationId xmlns:a16="http://schemas.microsoft.com/office/drawing/2014/main" id="{0A3A7E67-7ABD-E24B-9C29-C98E0056EBD2}"/>
              </a:ext>
            </a:extLst>
          </p:cNvPr>
          <p:cNvSpPr/>
          <p:nvPr/>
        </p:nvSpPr>
        <p:spPr>
          <a:xfrm>
            <a:off x="1621664" y="2719419"/>
            <a:ext cx="2123022" cy="1846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 izquierda 12">
            <a:extLst>
              <a:ext uri="{FF2B5EF4-FFF2-40B4-BE49-F238E27FC236}">
                <a16:creationId xmlns:a16="http://schemas.microsoft.com/office/drawing/2014/main" id="{C4157018-EB73-0E45-85EC-F3108724D462}"/>
              </a:ext>
            </a:extLst>
          </p:cNvPr>
          <p:cNvSpPr/>
          <p:nvPr/>
        </p:nvSpPr>
        <p:spPr>
          <a:xfrm>
            <a:off x="1737080" y="3875314"/>
            <a:ext cx="1485091" cy="1681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izquierda 13">
            <a:extLst>
              <a:ext uri="{FF2B5EF4-FFF2-40B4-BE49-F238E27FC236}">
                <a16:creationId xmlns:a16="http://schemas.microsoft.com/office/drawing/2014/main" id="{3EBD2A86-F19F-F240-A50E-48CCFE2EBD73}"/>
              </a:ext>
            </a:extLst>
          </p:cNvPr>
          <p:cNvSpPr/>
          <p:nvPr/>
        </p:nvSpPr>
        <p:spPr>
          <a:xfrm>
            <a:off x="1621665" y="5014685"/>
            <a:ext cx="816736" cy="18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946D2F7-2B44-B54B-B1D6-850F84613D38}"/>
              </a:ext>
            </a:extLst>
          </p:cNvPr>
          <p:cNvSpPr txBox="1"/>
          <p:nvPr/>
        </p:nvSpPr>
        <p:spPr>
          <a:xfrm>
            <a:off x="1868691" y="5982955"/>
            <a:ext cx="3751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00B050"/>
                </a:solidFill>
              </a:rPr>
              <a:t>VENTAJA COMPETITIVA</a:t>
            </a:r>
          </a:p>
        </p:txBody>
      </p:sp>
    </p:spTree>
    <p:extLst>
      <p:ext uri="{BB962C8B-B14F-4D97-AF65-F5344CB8AC3E}">
        <p14:creationId xmlns:p14="http://schemas.microsoft.com/office/powerpoint/2010/main" val="66456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tx1"/>
                </a:solidFill>
              </a:rPr>
              <a:t>Business </a:t>
            </a:r>
            <a:r>
              <a:rPr lang="es-ES" dirty="0" err="1">
                <a:solidFill>
                  <a:schemeClr val="tx1"/>
                </a:solidFill>
              </a:rPr>
              <a:t>Intelligence</a:t>
            </a:r>
            <a:r>
              <a:rPr lang="es-ES" dirty="0">
                <a:solidFill>
                  <a:schemeClr val="tx1"/>
                </a:solidFill>
              </a:rPr>
              <a:t>.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Técnicas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836230" cy="3880773"/>
          </a:xfrm>
        </p:spPr>
        <p:txBody>
          <a:bodyPr>
            <a:normAutofit/>
          </a:bodyPr>
          <a:lstStyle/>
          <a:p>
            <a:r>
              <a:rPr lang="es-ES" sz="2400" dirty="0"/>
              <a:t>OLAP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Data </a:t>
            </a:r>
            <a:r>
              <a:rPr lang="es-ES" sz="2400" dirty="0" err="1"/>
              <a:t>Mining</a:t>
            </a:r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11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659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7286172" cy="3880773"/>
          </a:xfrm>
        </p:spPr>
        <p:txBody>
          <a:bodyPr>
            <a:normAutofit/>
          </a:bodyPr>
          <a:lstStyle/>
          <a:p>
            <a:r>
              <a:rPr lang="es-ES" sz="2400" dirty="0"/>
              <a:t>Repaso SGE hasta 90s</a:t>
            </a:r>
          </a:p>
          <a:p>
            <a:r>
              <a:rPr lang="es-ES" sz="2400" dirty="0"/>
              <a:t>Business </a:t>
            </a:r>
            <a:r>
              <a:rPr lang="es-ES" sz="2400" dirty="0" err="1"/>
              <a:t>Intelligence</a:t>
            </a:r>
            <a:endParaRPr lang="es-ES" sz="2400" dirty="0"/>
          </a:p>
          <a:p>
            <a:r>
              <a:rPr lang="es-ES" sz="2400" dirty="0"/>
              <a:t>Técnicas</a:t>
            </a:r>
          </a:p>
          <a:p>
            <a:pPr lvl="1"/>
            <a:r>
              <a:rPr lang="es-ES" sz="2400" b="1" dirty="0"/>
              <a:t>OLAP</a:t>
            </a:r>
            <a:endParaRPr lang="es-ES" sz="2200" b="1" dirty="0"/>
          </a:p>
          <a:p>
            <a:pPr lvl="1"/>
            <a:r>
              <a:rPr lang="es-ES" sz="2200" dirty="0"/>
              <a:t>Data </a:t>
            </a:r>
            <a:r>
              <a:rPr lang="es-ES" sz="2200" dirty="0" err="1"/>
              <a:t>Mining</a:t>
            </a:r>
            <a:endParaRPr lang="es-ES" sz="2200" dirty="0"/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12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1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OLAP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836230" cy="3880773"/>
          </a:xfrm>
        </p:spPr>
        <p:txBody>
          <a:bodyPr>
            <a:normAutofit lnSpcReduction="10000"/>
          </a:bodyPr>
          <a:lstStyle/>
          <a:p>
            <a:r>
              <a:rPr lang="es-ES" sz="2400" dirty="0" err="1"/>
              <a:t>OnLine</a:t>
            </a:r>
            <a:r>
              <a:rPr lang="es-ES" sz="2400" dirty="0"/>
              <a:t> </a:t>
            </a:r>
            <a:r>
              <a:rPr lang="es-ES" sz="2400" dirty="0" err="1"/>
              <a:t>Analytic</a:t>
            </a:r>
            <a:r>
              <a:rPr lang="es-ES" sz="2400" dirty="0"/>
              <a:t> </a:t>
            </a:r>
            <a:r>
              <a:rPr lang="es-ES" sz="2400" dirty="0" err="1"/>
              <a:t>Processing</a:t>
            </a: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Técnica que permite agilizar la consulta de grandes cantidades de datos para </a:t>
            </a:r>
            <a:r>
              <a:rPr lang="es-ES" sz="2400" b="1" dirty="0">
                <a:solidFill>
                  <a:srgbClr val="E32D91"/>
                </a:solidFill>
              </a:rPr>
              <a:t>extraer información</a:t>
            </a:r>
            <a:r>
              <a:rPr lang="es-ES" sz="2400" dirty="0"/>
              <a:t> útil sobre el negocio.</a:t>
            </a:r>
          </a:p>
          <a:p>
            <a:endParaRPr lang="es-ES" sz="2400" dirty="0"/>
          </a:p>
          <a:p>
            <a:r>
              <a:rPr lang="es-ES" sz="2400" dirty="0"/>
              <a:t>Permite dar una visión al usuario de cómo está el negocio, así como reportes y estadísticas.</a:t>
            </a:r>
            <a:endParaRPr lang="es-ES" sz="2400" b="1" dirty="0">
              <a:solidFill>
                <a:srgbClr val="E32D91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13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54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OLAP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836230" cy="3880773"/>
          </a:xfrm>
        </p:spPr>
        <p:txBody>
          <a:bodyPr>
            <a:normAutofit/>
          </a:bodyPr>
          <a:lstStyle/>
          <a:p>
            <a:r>
              <a:rPr lang="es-ES" sz="2400" dirty="0"/>
              <a:t>Para ello se utilizan </a:t>
            </a:r>
            <a:r>
              <a:rPr lang="es-ES" sz="2400" b="1" dirty="0">
                <a:solidFill>
                  <a:srgbClr val="E32D91"/>
                </a:solidFill>
              </a:rPr>
              <a:t>Cubos OLAP</a:t>
            </a:r>
          </a:p>
          <a:p>
            <a:r>
              <a:rPr lang="es-ES" sz="2400" dirty="0">
                <a:solidFill>
                  <a:schemeClr val="bg2">
                    <a:lumMod val="10000"/>
                  </a:schemeClr>
                </a:solidFill>
              </a:rPr>
              <a:t>Responde a preguntas del tipo: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14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B317FD2-3617-8A45-8649-88E440319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86" y="3673464"/>
            <a:ext cx="3077029" cy="307702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7989AB5-F223-1548-A153-283C4170CED8}"/>
              </a:ext>
            </a:extLst>
          </p:cNvPr>
          <p:cNvSpPr txBox="1"/>
          <p:nvPr/>
        </p:nvSpPr>
        <p:spPr>
          <a:xfrm>
            <a:off x="3686628" y="3673464"/>
            <a:ext cx="3309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i="1" dirty="0"/>
              <a:t>“¿Cómo se han comportado las ventas de </a:t>
            </a:r>
            <a:r>
              <a:rPr lang="es-ES" sz="2000" i="1" dirty="0" err="1"/>
              <a:t>tablets</a:t>
            </a:r>
            <a:r>
              <a:rPr lang="es-ES" sz="2000" i="1" dirty="0"/>
              <a:t> en Sevilla este mes, en comparación con las ventas del mismo mes el año pasado?”</a:t>
            </a:r>
          </a:p>
        </p:txBody>
      </p:sp>
    </p:spTree>
    <p:extLst>
      <p:ext uri="{BB962C8B-B14F-4D97-AF65-F5344CB8AC3E}">
        <p14:creationId xmlns:p14="http://schemas.microsoft.com/office/powerpoint/2010/main" val="2045619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Cubo OLAP. Ejemplo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15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19BA9EE-9401-784B-8F0C-8AC83045B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08" y="1633226"/>
            <a:ext cx="8387327" cy="402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00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Cubo OLAP. Proceso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08DD87A-190A-EA48-B947-DD40D53F7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577" y="1411809"/>
            <a:ext cx="7083879" cy="520843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22D0838-179E-5241-9AA0-369CAB4E15E9}"/>
              </a:ext>
            </a:extLst>
          </p:cNvPr>
          <p:cNvSpPr/>
          <p:nvPr/>
        </p:nvSpPr>
        <p:spPr>
          <a:xfrm>
            <a:off x="2481943" y="6096000"/>
            <a:ext cx="1088571" cy="524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F3C3FF4-4151-4B41-A5F6-B09FA40BA9C5}"/>
              </a:ext>
            </a:extLst>
          </p:cNvPr>
          <p:cNvSpPr/>
          <p:nvPr/>
        </p:nvSpPr>
        <p:spPr>
          <a:xfrm>
            <a:off x="4695372" y="6096000"/>
            <a:ext cx="1088571" cy="524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B608589-DA81-334D-AADC-6389F571F45F}"/>
              </a:ext>
            </a:extLst>
          </p:cNvPr>
          <p:cNvSpPr/>
          <p:nvPr/>
        </p:nvSpPr>
        <p:spPr>
          <a:xfrm>
            <a:off x="4492172" y="2634343"/>
            <a:ext cx="1088571" cy="524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A3626B2-83DC-E74A-930B-4DBD76932201}"/>
              </a:ext>
            </a:extLst>
          </p:cNvPr>
          <p:cNvSpPr txBox="1"/>
          <p:nvPr/>
        </p:nvSpPr>
        <p:spPr>
          <a:xfrm>
            <a:off x="6325009" y="444137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Reportes</a:t>
            </a:r>
          </a:p>
        </p:txBody>
      </p:sp>
    </p:spTree>
    <p:extLst>
      <p:ext uri="{BB962C8B-B14F-4D97-AF65-F5344CB8AC3E}">
        <p14:creationId xmlns:p14="http://schemas.microsoft.com/office/powerpoint/2010/main" val="425523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7286172" cy="3880773"/>
          </a:xfrm>
        </p:spPr>
        <p:txBody>
          <a:bodyPr>
            <a:normAutofit/>
          </a:bodyPr>
          <a:lstStyle/>
          <a:p>
            <a:r>
              <a:rPr lang="es-ES" sz="2400" dirty="0"/>
              <a:t>Repaso SGE hasta 90s</a:t>
            </a:r>
          </a:p>
          <a:p>
            <a:r>
              <a:rPr lang="es-ES" sz="2400" dirty="0"/>
              <a:t>Business </a:t>
            </a:r>
            <a:r>
              <a:rPr lang="es-ES" sz="2400" dirty="0" err="1"/>
              <a:t>Intelligence</a:t>
            </a:r>
            <a:endParaRPr lang="es-ES" sz="2400" dirty="0"/>
          </a:p>
          <a:p>
            <a:r>
              <a:rPr lang="es-ES" sz="2400" dirty="0"/>
              <a:t>Técnicas</a:t>
            </a:r>
          </a:p>
          <a:p>
            <a:pPr lvl="1"/>
            <a:r>
              <a:rPr lang="es-ES" sz="2200" dirty="0"/>
              <a:t>OLAP</a:t>
            </a:r>
          </a:p>
          <a:p>
            <a:pPr lvl="1"/>
            <a:r>
              <a:rPr lang="es-ES" sz="2400" b="1" dirty="0"/>
              <a:t>Data </a:t>
            </a:r>
            <a:r>
              <a:rPr lang="es-ES" sz="2400" b="1" dirty="0" err="1"/>
              <a:t>Mining</a:t>
            </a:r>
            <a:endParaRPr lang="es-ES" sz="2400" b="1" dirty="0"/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17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28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Data </a:t>
            </a:r>
            <a:r>
              <a:rPr lang="es-ES" dirty="0" err="1">
                <a:solidFill>
                  <a:schemeClr val="tx1"/>
                </a:solidFill>
              </a:rPr>
              <a:t>Mining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836230" cy="3880773"/>
          </a:xfrm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rgbClr val="E32D91"/>
                </a:solidFill>
              </a:rPr>
              <a:t>Descubre patrones ocultos </a:t>
            </a:r>
            <a:r>
              <a:rPr lang="es-ES" sz="2400" dirty="0"/>
              <a:t>en los datos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Proporciona </a:t>
            </a:r>
            <a:r>
              <a:rPr lang="es-ES" sz="2400" b="1" dirty="0">
                <a:solidFill>
                  <a:srgbClr val="E32D91"/>
                </a:solidFill>
              </a:rPr>
              <a:t>predicciones</a:t>
            </a:r>
            <a:r>
              <a:rPr lang="es-ES" sz="2400" dirty="0"/>
              <a:t> en vez de resúmenes de los datos</a:t>
            </a:r>
          </a:p>
          <a:p>
            <a:endParaRPr lang="es-ES" sz="2400" dirty="0"/>
          </a:p>
          <a:p>
            <a:r>
              <a:rPr lang="es-ES" sz="2400" dirty="0"/>
              <a:t>Responde preguntas del tipo: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18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419DBB3-063B-944B-9B6E-57031F38A754}"/>
              </a:ext>
            </a:extLst>
          </p:cNvPr>
          <p:cNvSpPr txBox="1"/>
          <p:nvPr/>
        </p:nvSpPr>
        <p:spPr>
          <a:xfrm>
            <a:off x="159656" y="5106019"/>
            <a:ext cx="3309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i="1" dirty="0"/>
              <a:t>“¿Quién comprará una </a:t>
            </a:r>
            <a:r>
              <a:rPr lang="es-ES" sz="2000" i="1" dirty="0" err="1"/>
              <a:t>tablet</a:t>
            </a:r>
            <a:r>
              <a:rPr lang="es-ES" sz="2000" i="1" dirty="0"/>
              <a:t> en los próximos 6 meses?”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0293CA8-74EC-C14F-96A8-4FB3A95F854C}"/>
              </a:ext>
            </a:extLst>
          </p:cNvPr>
          <p:cNvSpPr txBox="1"/>
          <p:nvPr/>
        </p:nvSpPr>
        <p:spPr>
          <a:xfrm>
            <a:off x="3693884" y="5259907"/>
            <a:ext cx="33092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i="1" dirty="0"/>
              <a:t>“Factores comunes de los compradores de </a:t>
            </a:r>
            <a:r>
              <a:rPr lang="es-ES" sz="2000" i="1" dirty="0" err="1"/>
              <a:t>tablets</a:t>
            </a:r>
            <a:r>
              <a:rPr lang="es-ES" sz="2000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0502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La información es poder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19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AA955E8-CA00-AD46-B487-EE001DD3E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664" y="1467229"/>
            <a:ext cx="7057571" cy="4371141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E5731F0-D23E-674F-A55C-5DE43EDB01A5}"/>
              </a:ext>
            </a:extLst>
          </p:cNvPr>
          <p:cNvSpPr txBox="1"/>
          <p:nvPr/>
        </p:nvSpPr>
        <p:spPr>
          <a:xfrm>
            <a:off x="334132" y="490582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SQL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7500B4-A1C4-CC4C-B3DD-6E679B965C08}"/>
              </a:ext>
            </a:extLst>
          </p:cNvPr>
          <p:cNvSpPr txBox="1"/>
          <p:nvPr/>
        </p:nvSpPr>
        <p:spPr>
          <a:xfrm>
            <a:off x="308484" y="376645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OLAP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1D6A875-9EA7-EE43-8E59-4BAAE63415FF}"/>
              </a:ext>
            </a:extLst>
          </p:cNvPr>
          <p:cNvSpPr txBox="1"/>
          <p:nvPr/>
        </p:nvSpPr>
        <p:spPr>
          <a:xfrm>
            <a:off x="205891" y="262708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Data </a:t>
            </a:r>
            <a:r>
              <a:rPr lang="es-ES" dirty="0" err="1"/>
              <a:t>Mining</a:t>
            </a:r>
            <a:endParaRPr lang="es-ES" dirty="0"/>
          </a:p>
        </p:txBody>
      </p:sp>
      <p:sp>
        <p:nvSpPr>
          <p:cNvPr id="12" name="Flecha izquierda 11">
            <a:extLst>
              <a:ext uri="{FF2B5EF4-FFF2-40B4-BE49-F238E27FC236}">
                <a16:creationId xmlns:a16="http://schemas.microsoft.com/office/drawing/2014/main" id="{0A3A7E67-7ABD-E24B-9C29-C98E0056EBD2}"/>
              </a:ext>
            </a:extLst>
          </p:cNvPr>
          <p:cNvSpPr/>
          <p:nvPr/>
        </p:nvSpPr>
        <p:spPr>
          <a:xfrm>
            <a:off x="1621664" y="2719419"/>
            <a:ext cx="2123022" cy="1846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 izquierda 12">
            <a:extLst>
              <a:ext uri="{FF2B5EF4-FFF2-40B4-BE49-F238E27FC236}">
                <a16:creationId xmlns:a16="http://schemas.microsoft.com/office/drawing/2014/main" id="{C4157018-EB73-0E45-85EC-F3108724D462}"/>
              </a:ext>
            </a:extLst>
          </p:cNvPr>
          <p:cNvSpPr/>
          <p:nvPr/>
        </p:nvSpPr>
        <p:spPr>
          <a:xfrm>
            <a:off x="1737080" y="3875314"/>
            <a:ext cx="1485091" cy="1681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izquierda 13">
            <a:extLst>
              <a:ext uri="{FF2B5EF4-FFF2-40B4-BE49-F238E27FC236}">
                <a16:creationId xmlns:a16="http://schemas.microsoft.com/office/drawing/2014/main" id="{3EBD2A86-F19F-F240-A50E-48CCFE2EBD73}"/>
              </a:ext>
            </a:extLst>
          </p:cNvPr>
          <p:cNvSpPr/>
          <p:nvPr/>
        </p:nvSpPr>
        <p:spPr>
          <a:xfrm>
            <a:off x="1621665" y="5014685"/>
            <a:ext cx="816736" cy="18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10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Trabajo previo sobre conceptos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7286172" cy="3880773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Big Data</a:t>
            </a:r>
          </a:p>
          <a:p>
            <a:r>
              <a:rPr lang="es-ES" sz="2400" dirty="0"/>
              <a:t>OLAP</a:t>
            </a:r>
          </a:p>
          <a:p>
            <a:r>
              <a:rPr lang="es-ES" sz="2400" dirty="0" err="1"/>
              <a:t>Datawarehouse</a:t>
            </a:r>
            <a:endParaRPr lang="es-ES" sz="2400" dirty="0"/>
          </a:p>
          <a:p>
            <a:r>
              <a:rPr lang="es-ES" sz="2400" dirty="0"/>
              <a:t>Data </a:t>
            </a:r>
            <a:r>
              <a:rPr lang="es-ES" sz="2400" dirty="0" err="1"/>
              <a:t>lake</a:t>
            </a:r>
            <a:endParaRPr lang="es-ES" sz="2400" dirty="0"/>
          </a:p>
          <a:p>
            <a:r>
              <a:rPr lang="es-ES" sz="2400" dirty="0"/>
              <a:t>Data </a:t>
            </a:r>
            <a:r>
              <a:rPr lang="es-ES" sz="2400" dirty="0" err="1"/>
              <a:t>Mining</a:t>
            </a:r>
            <a:endParaRPr lang="es-ES" sz="2400" dirty="0"/>
          </a:p>
          <a:p>
            <a:r>
              <a:rPr lang="es-ES" sz="2400" dirty="0"/>
              <a:t>Business </a:t>
            </a:r>
            <a:r>
              <a:rPr lang="es-ES" sz="2400" dirty="0" err="1"/>
              <a:t>Intelligence</a:t>
            </a:r>
            <a:endParaRPr lang="es-ES" sz="2400" dirty="0"/>
          </a:p>
          <a:p>
            <a:r>
              <a:rPr lang="es-ES" sz="2400" dirty="0"/>
              <a:t>ETL</a:t>
            </a:r>
          </a:p>
          <a:p>
            <a:r>
              <a:rPr lang="es-ES" sz="2400" dirty="0"/>
              <a:t>KDD</a:t>
            </a:r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7286172" cy="3880773"/>
          </a:xfrm>
        </p:spPr>
        <p:txBody>
          <a:bodyPr>
            <a:normAutofit/>
          </a:bodyPr>
          <a:lstStyle/>
          <a:p>
            <a:r>
              <a:rPr lang="es-ES" sz="2400" dirty="0"/>
              <a:t>Repaso SGE hasta 90s</a:t>
            </a:r>
          </a:p>
          <a:p>
            <a:r>
              <a:rPr lang="es-ES" sz="2400" dirty="0"/>
              <a:t>Business </a:t>
            </a:r>
            <a:r>
              <a:rPr lang="es-ES" sz="2400" dirty="0" err="1"/>
              <a:t>Intelligence</a:t>
            </a:r>
            <a:endParaRPr lang="es-ES" sz="2400" dirty="0"/>
          </a:p>
          <a:p>
            <a:r>
              <a:rPr lang="es-ES" sz="2400" dirty="0"/>
              <a:t>Técnicas</a:t>
            </a:r>
          </a:p>
          <a:p>
            <a:pPr lvl="1"/>
            <a:r>
              <a:rPr lang="es-ES" sz="2200" dirty="0"/>
              <a:t>OLAP</a:t>
            </a:r>
          </a:p>
          <a:p>
            <a:pPr lvl="1"/>
            <a:r>
              <a:rPr lang="es-ES" sz="2200" dirty="0"/>
              <a:t>Data </a:t>
            </a:r>
            <a:r>
              <a:rPr lang="es-ES" sz="2200" dirty="0" err="1"/>
              <a:t>Mining</a:t>
            </a:r>
            <a:endParaRPr lang="es-ES" sz="2200" dirty="0"/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3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31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7286172" cy="3880773"/>
          </a:xfrm>
        </p:spPr>
        <p:txBody>
          <a:bodyPr>
            <a:normAutofit/>
          </a:bodyPr>
          <a:lstStyle/>
          <a:p>
            <a:r>
              <a:rPr lang="es-ES" sz="2800" b="1" dirty="0"/>
              <a:t>Repaso SGE hasta 90s</a:t>
            </a:r>
          </a:p>
          <a:p>
            <a:r>
              <a:rPr lang="es-ES" sz="2400" dirty="0"/>
              <a:t>Business </a:t>
            </a:r>
            <a:r>
              <a:rPr lang="es-ES" sz="2400" dirty="0" err="1"/>
              <a:t>Intelligence</a:t>
            </a:r>
            <a:endParaRPr lang="es-ES" sz="2400" dirty="0"/>
          </a:p>
          <a:p>
            <a:r>
              <a:rPr lang="es-ES" sz="2400" dirty="0"/>
              <a:t>Técnicas</a:t>
            </a:r>
          </a:p>
          <a:p>
            <a:pPr lvl="1"/>
            <a:r>
              <a:rPr lang="es-ES" sz="2200" dirty="0"/>
              <a:t>OLAP</a:t>
            </a:r>
          </a:p>
          <a:p>
            <a:pPr lvl="1"/>
            <a:r>
              <a:rPr lang="es-ES" sz="2200" dirty="0"/>
              <a:t>Data </a:t>
            </a:r>
            <a:r>
              <a:rPr lang="es-ES" sz="2200" dirty="0" err="1"/>
              <a:t>Mining</a:t>
            </a:r>
            <a:endParaRPr lang="es-ES" sz="2200" dirty="0"/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4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1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5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70241D1-A3BC-854D-8EA8-9390BB87F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570" y="1727199"/>
            <a:ext cx="9283415" cy="234859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6ED0E7B-A552-B348-8249-D40FF8D03BBD}"/>
              </a:ext>
            </a:extLst>
          </p:cNvPr>
          <p:cNvSpPr txBox="1"/>
          <p:nvPr/>
        </p:nvSpPr>
        <p:spPr>
          <a:xfrm>
            <a:off x="2250721" y="4873067"/>
            <a:ext cx="3553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¿A partir de 2000?</a:t>
            </a:r>
          </a:p>
        </p:txBody>
      </p:sp>
    </p:spTree>
    <p:extLst>
      <p:ext uri="{BB962C8B-B14F-4D97-AF65-F5344CB8AC3E}">
        <p14:creationId xmlns:p14="http://schemas.microsoft.com/office/powerpoint/2010/main" val="1123925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ERP II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3062"/>
            <a:ext cx="7286172" cy="3880773"/>
          </a:xfrm>
        </p:spPr>
        <p:txBody>
          <a:bodyPr>
            <a:normAutofit/>
          </a:bodyPr>
          <a:lstStyle/>
          <a:p>
            <a:r>
              <a:rPr lang="es-ES" sz="2400" dirty="0"/>
              <a:t>Nueva generación de sistemas ERP</a:t>
            </a:r>
          </a:p>
          <a:p>
            <a:r>
              <a:rPr lang="es-ES" sz="2400" dirty="0"/>
              <a:t>Se integran nuevas funcionalidades con el objetivo de mejorar la toma de decisiones.</a:t>
            </a:r>
          </a:p>
          <a:p>
            <a:pPr marL="0" indent="0">
              <a:buNone/>
            </a:pPr>
            <a:r>
              <a:rPr lang="es-ES" sz="2400" b="1" dirty="0"/>
              <a:t>			</a:t>
            </a:r>
          </a:p>
          <a:p>
            <a:pPr marL="0" indent="0">
              <a:buNone/>
            </a:pPr>
            <a:r>
              <a:rPr lang="es-ES" sz="2400" b="1" dirty="0"/>
              <a:t>		BUSINESS INTELLIGENCE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DE2EEBE-9A5F-B449-AE57-506AB1C74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99" y="3779992"/>
            <a:ext cx="5544457" cy="294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3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7286172" cy="3880773"/>
          </a:xfrm>
        </p:spPr>
        <p:txBody>
          <a:bodyPr>
            <a:normAutofit/>
          </a:bodyPr>
          <a:lstStyle/>
          <a:p>
            <a:r>
              <a:rPr lang="es-ES" sz="2400" dirty="0"/>
              <a:t>Repaso SGE hasta 90s</a:t>
            </a:r>
          </a:p>
          <a:p>
            <a:r>
              <a:rPr lang="es-ES" sz="2800" b="1" dirty="0"/>
              <a:t>Business </a:t>
            </a:r>
            <a:r>
              <a:rPr lang="es-ES" sz="2800" b="1" dirty="0" err="1"/>
              <a:t>Intelligence</a:t>
            </a:r>
            <a:endParaRPr lang="es-ES" sz="2800" b="1" dirty="0"/>
          </a:p>
          <a:p>
            <a:r>
              <a:rPr lang="es-ES" sz="2400" dirty="0"/>
              <a:t>Técnicas</a:t>
            </a:r>
          </a:p>
          <a:p>
            <a:pPr lvl="1"/>
            <a:r>
              <a:rPr lang="es-ES" sz="2200" dirty="0"/>
              <a:t>OLAP</a:t>
            </a:r>
          </a:p>
          <a:p>
            <a:pPr lvl="1"/>
            <a:r>
              <a:rPr lang="es-ES" sz="2200" dirty="0"/>
              <a:t>Data </a:t>
            </a:r>
            <a:r>
              <a:rPr lang="es-ES" sz="2200" dirty="0" err="1"/>
              <a:t>Mining</a:t>
            </a:r>
            <a:endParaRPr lang="es-ES" sz="2200" dirty="0"/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7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3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3963"/>
            <a:ext cx="6836229" cy="89784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Business </a:t>
            </a:r>
            <a:r>
              <a:rPr lang="es-ES" dirty="0" err="1">
                <a:solidFill>
                  <a:schemeClr val="tx1"/>
                </a:solidFill>
              </a:rPr>
              <a:t>Intelligence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836230" cy="3880773"/>
          </a:xfrm>
        </p:spPr>
        <p:txBody>
          <a:bodyPr>
            <a:normAutofit/>
          </a:bodyPr>
          <a:lstStyle/>
          <a:p>
            <a:r>
              <a:rPr lang="es-ES" sz="2400" dirty="0"/>
              <a:t>Es la aplicación de diversas técnicas enfocadas a la </a:t>
            </a:r>
            <a:r>
              <a:rPr lang="es-ES" sz="2400" b="1" dirty="0">
                <a:solidFill>
                  <a:schemeClr val="accent1"/>
                </a:solidFill>
              </a:rPr>
              <a:t>creación de conocimiento </a:t>
            </a:r>
            <a:r>
              <a:rPr lang="es-ES" sz="2400" dirty="0"/>
              <a:t>a partir de los datos existentes en una organización.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Abarca la comprensión del funcionamiento actual de la empresa y la anticipación de acontecimientos futuros, con el objetivo de mejorar la toma de decisiones.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8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8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2990"/>
            <a:ext cx="6836229" cy="1126837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tx1"/>
                </a:solidFill>
              </a:rPr>
              <a:t>Business </a:t>
            </a:r>
            <a:r>
              <a:rPr lang="es-ES" dirty="0" err="1">
                <a:solidFill>
                  <a:schemeClr val="tx1"/>
                </a:solidFill>
              </a:rPr>
              <a:t>Intelligence</a:t>
            </a:r>
            <a:r>
              <a:rPr lang="es-ES" dirty="0">
                <a:solidFill>
                  <a:schemeClr val="tx1"/>
                </a:solidFill>
              </a:rPr>
              <a:t>.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Objetivos y ventajas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836230" cy="3880773"/>
          </a:xfrm>
        </p:spPr>
        <p:txBody>
          <a:bodyPr>
            <a:normAutofit/>
          </a:bodyPr>
          <a:lstStyle/>
          <a:p>
            <a:r>
              <a:rPr lang="es-ES" sz="2400" dirty="0"/>
              <a:t>Comprensión del funcionamiento actual de la empresa.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Anticipación a acontecimientos futuros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571" y="6255118"/>
            <a:ext cx="9866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9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37967FE-D504-A746-895F-30774E656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44" y="4042599"/>
            <a:ext cx="2893613" cy="257764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B58644C-848D-D440-93DA-7FF1CC1EC90A}"/>
              </a:ext>
            </a:extLst>
          </p:cNvPr>
          <p:cNvSpPr txBox="1"/>
          <p:nvPr/>
        </p:nvSpPr>
        <p:spPr>
          <a:xfrm>
            <a:off x="3643086" y="5021943"/>
            <a:ext cx="2710229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400" b="1" dirty="0"/>
              <a:t>MEJORAR TOMA</a:t>
            </a:r>
          </a:p>
          <a:p>
            <a:pPr algn="ctr"/>
            <a:r>
              <a:rPr lang="es-ES" sz="2400" b="1" dirty="0"/>
              <a:t>DE DECISIONES</a:t>
            </a:r>
          </a:p>
        </p:txBody>
      </p:sp>
    </p:spTree>
    <p:extLst>
      <p:ext uri="{BB962C8B-B14F-4D97-AF65-F5344CB8AC3E}">
        <p14:creationId xmlns:p14="http://schemas.microsoft.com/office/powerpoint/2010/main" val="68909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Faceta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{394884D6-74A8-3947-945C-2268F3A47E69}tf10001060</Template>
  <TotalTime>991</TotalTime>
  <Words>380</Words>
  <Application>Microsoft Macintosh PowerPoint</Application>
  <PresentationFormat>Presentación en pantalla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 3</vt:lpstr>
      <vt:lpstr>Faceta</vt:lpstr>
      <vt:lpstr>UT1. Nuevas tendencias en SGE. Sistemas de Gestión Empresarial</vt:lpstr>
      <vt:lpstr>Trabajo previo sobre conceptos</vt:lpstr>
      <vt:lpstr>ÍNDICE</vt:lpstr>
      <vt:lpstr>ÍNDICE</vt:lpstr>
      <vt:lpstr>Presentación de PowerPoint</vt:lpstr>
      <vt:lpstr>ERP II</vt:lpstr>
      <vt:lpstr>ÍNDICE</vt:lpstr>
      <vt:lpstr>Business Intelligence</vt:lpstr>
      <vt:lpstr>Business Intelligence. Objetivos y ventajas</vt:lpstr>
      <vt:lpstr>La información es poder</vt:lpstr>
      <vt:lpstr>Business Intelligence. Técnicas</vt:lpstr>
      <vt:lpstr>ÍNDICE</vt:lpstr>
      <vt:lpstr>OLAP</vt:lpstr>
      <vt:lpstr>OLAP</vt:lpstr>
      <vt:lpstr>Cubo OLAP. Ejemplo</vt:lpstr>
      <vt:lpstr>Cubo OLAP. Proceso</vt:lpstr>
      <vt:lpstr>ÍNDICE</vt:lpstr>
      <vt:lpstr>Data Mining</vt:lpstr>
      <vt:lpstr>La información es poder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Acceso a Datos Presentación de la asignatura</dc:title>
  <dc:creator>Jorge Roncel Camero</dc:creator>
  <cp:lastModifiedBy>Jorge Roncel Camero</cp:lastModifiedBy>
  <cp:revision>118</cp:revision>
  <dcterms:created xsi:type="dcterms:W3CDTF">2020-09-08T08:02:04Z</dcterms:created>
  <dcterms:modified xsi:type="dcterms:W3CDTF">2020-10-01T18:09:23Z</dcterms:modified>
</cp:coreProperties>
</file>