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85" r:id="rId1"/>
  </p:sldMasterIdLst>
  <p:notesMasterIdLst>
    <p:notesMasterId r:id="rId19"/>
  </p:notesMasterIdLst>
  <p:sldIdLst>
    <p:sldId id="256" r:id="rId2"/>
    <p:sldId id="257" r:id="rId3"/>
    <p:sldId id="273" r:id="rId4"/>
    <p:sldId id="265" r:id="rId5"/>
    <p:sldId id="274" r:id="rId6"/>
    <p:sldId id="266" r:id="rId7"/>
    <p:sldId id="275" r:id="rId8"/>
    <p:sldId id="267" r:id="rId9"/>
    <p:sldId id="280" r:id="rId10"/>
    <p:sldId id="268" r:id="rId11"/>
    <p:sldId id="276" r:id="rId12"/>
    <p:sldId id="269" r:id="rId13"/>
    <p:sldId id="277" r:id="rId14"/>
    <p:sldId id="272" r:id="rId15"/>
    <p:sldId id="278" r:id="rId16"/>
    <p:sldId id="270" r:id="rId17"/>
    <p:sldId id="279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82325"/>
  </p:normalViewPr>
  <p:slideViewPr>
    <p:cSldViewPr snapToGrid="0" snapToObjects="1">
      <p:cViewPr varScale="1">
        <p:scale>
          <a:sx n="88" d="100"/>
          <a:sy n="88" d="100"/>
        </p:scale>
        <p:origin x="17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608F75-409E-D942-8C16-E28653400BB4}" type="datetimeFigureOut">
              <a:rPr lang="es-ES" smtClean="0"/>
              <a:t>10/9/20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FA48E3-DA77-054D-B35B-4131E93C7D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3850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Primera vez impartiendo en DAM</a:t>
            </a:r>
          </a:p>
          <a:p>
            <a:r>
              <a:rPr lang="es-ES" dirty="0"/>
              <a:t>Ciclo nuevo en el centro </a:t>
            </a:r>
            <a:r>
              <a:rPr lang="es-ES" dirty="0">
                <a:sym typeface="Wingdings" pitchFamily="2" charset="2"/>
              </a:rPr>
              <a:t> habrá cosas a mejorar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FA48E3-DA77-054D-B35B-4131E93C7D18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2828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FA48E3-DA77-054D-B35B-4131E93C7D18}" type="slidenum">
              <a:rPr lang="es-ES" smtClean="0"/>
              <a:t>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3757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090E3-7345-D440-8F5F-2267D551FB1D}" type="datetime1">
              <a:rPr lang="es-ES" smtClean="0"/>
              <a:t>10/9/20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816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1D07D-C5DE-794C-87BE-BB7C6589CCAF}" type="datetime1">
              <a:rPr lang="es-ES" smtClean="0"/>
              <a:t>10/9/20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44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B650B-A7C7-BD4B-8442-DA46FA0B1059}" type="datetime1">
              <a:rPr lang="es-ES" smtClean="0"/>
              <a:t>10/9/20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15644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51BF2-2A0A-0A4E-A041-326FADF4B7F0}" type="datetime1">
              <a:rPr lang="es-ES" smtClean="0"/>
              <a:t>10/9/20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653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C7B95-E7DA-9943-B2ED-9957F988329C}" type="datetime1">
              <a:rPr lang="es-ES" smtClean="0"/>
              <a:t>10/9/20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25821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00B99-56F6-9C4F-8E39-23F0B0A9C858}" type="datetime1">
              <a:rPr lang="es-ES" smtClean="0"/>
              <a:t>10/9/20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083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AA2BC-F978-204D-9120-880C2CF69D88}" type="datetime1">
              <a:rPr lang="es-ES" smtClean="0"/>
              <a:t>10/9/20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991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DD75-EC0E-AB4B-BDC4-E2E28E238219}" type="datetime1">
              <a:rPr lang="es-ES" smtClean="0"/>
              <a:t>10/9/20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542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56405-CC13-CD40-998B-EDD4E5D97F23}" type="datetime1">
              <a:rPr lang="es-ES" smtClean="0"/>
              <a:t>10/9/20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980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B6EB-C129-0A40-9BD2-EA9FF031A70D}" type="datetime1">
              <a:rPr lang="es-ES" smtClean="0"/>
              <a:t>10/9/20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691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E260E-B881-AB42-A6FB-F24BB3C50010}" type="datetime1">
              <a:rPr lang="es-ES" smtClean="0"/>
              <a:t>10/9/20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665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13111-7FEF-EC45-AFB6-78534D39A7ED}" type="datetime1">
              <a:rPr lang="es-ES" smtClean="0"/>
              <a:t>10/9/20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541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42F2E-08C3-934C-965B-6A8275067789}" type="datetime1">
              <a:rPr lang="es-ES" smtClean="0"/>
              <a:t>10/9/20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69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2671F-E772-684C-986E-FA92114F4A08}" type="datetime1">
              <a:rPr lang="es-ES" smtClean="0"/>
              <a:t>10/9/20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015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96630-89CA-D245-B33B-7DED2E8A34BB}" type="datetime1">
              <a:rPr lang="es-ES" smtClean="0"/>
              <a:t>10/9/20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260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8F51-C9FA-EB4B-B706-88023C6D1A3A}" type="datetime1">
              <a:rPr lang="es-ES" smtClean="0"/>
              <a:t>10/9/20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356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B3960-53A3-334B-82AF-0434B73B3DDD}" type="datetime1">
              <a:rPr lang="es-ES" smtClean="0"/>
              <a:t>10/9/20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807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FBE945-5DC3-3E4E-B55C-402F57272C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2801" y="1543792"/>
            <a:ext cx="6144514" cy="2507044"/>
          </a:xfrm>
        </p:spPr>
        <p:txBody>
          <a:bodyPr/>
          <a:lstStyle/>
          <a:p>
            <a:r>
              <a:rPr lang="es-ES" sz="4800" b="1" dirty="0">
                <a:solidFill>
                  <a:schemeClr val="tx1"/>
                </a:solidFill>
              </a:rPr>
              <a:t>Sistemas de Gestión Empresarial</a:t>
            </a:r>
            <a:br>
              <a:rPr lang="es-ES" dirty="0"/>
            </a:br>
            <a:r>
              <a:rPr lang="es-ES" sz="3600" dirty="0">
                <a:solidFill>
                  <a:schemeClr val="tx1"/>
                </a:solidFill>
              </a:rPr>
              <a:t>Presentación de la asignatura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8347184-8DA4-8C4A-A8B1-23CDCE04B9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2º CFGS DAM – Curso 2020/2021</a:t>
            </a:r>
          </a:p>
          <a:p>
            <a:r>
              <a:rPr lang="es-ES" dirty="0"/>
              <a:t>Profesor: Jorge Roncel Camero</a:t>
            </a:r>
          </a:p>
        </p:txBody>
      </p:sp>
    </p:spTree>
    <p:extLst>
      <p:ext uri="{BB962C8B-B14F-4D97-AF65-F5344CB8AC3E}">
        <p14:creationId xmlns:p14="http://schemas.microsoft.com/office/powerpoint/2010/main" val="13469584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C71091-96C4-E744-AD85-C6BFA7F20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48341"/>
            <a:ext cx="6347713" cy="1017320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Contenidos y herramientas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B8DD568-9D2F-9349-9106-31CE89D60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34514" y="6255118"/>
            <a:ext cx="1044721" cy="365125"/>
          </a:xfrm>
        </p:spPr>
        <p:txBody>
          <a:bodyPr/>
          <a:lstStyle/>
          <a:p>
            <a:fld id="{D57F1E4F-1CFF-5643-939E-217C01CDF565}" type="slidenum">
              <a:rPr lang="en-US" sz="2400" b="1" smtClean="0">
                <a:solidFill>
                  <a:schemeClr val="bg1"/>
                </a:solidFill>
              </a:rPr>
              <a:pPr/>
              <a:t>10</a:t>
            </a:fld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D00AB6F2-CB8D-504E-BE88-6A5F4C02A0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2122" y="1945016"/>
            <a:ext cx="2987221" cy="2987221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FCD5F6AD-A69C-6C45-BCFF-2BFF1F3EA4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857" y="2189141"/>
            <a:ext cx="2498973" cy="2498973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C29A4F27-5F2F-334C-BC85-6C1B4AB487D4}"/>
              </a:ext>
            </a:extLst>
          </p:cNvPr>
          <p:cNvSpPr txBox="1"/>
          <p:nvPr/>
        </p:nvSpPr>
        <p:spPr>
          <a:xfrm>
            <a:off x="3205106" y="3023127"/>
            <a:ext cx="5437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800" dirty="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1441187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C71091-96C4-E744-AD85-C6BFA7F20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93963"/>
            <a:ext cx="6347713" cy="1017320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ÍNDICE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30488E-E57B-2B49-B1B9-6978E2D7E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33078"/>
            <a:ext cx="6347714" cy="3880773"/>
          </a:xfrm>
        </p:spPr>
        <p:txBody>
          <a:bodyPr>
            <a:normAutofit/>
          </a:bodyPr>
          <a:lstStyle/>
          <a:p>
            <a:r>
              <a:rPr lang="es-ES" sz="2400" dirty="0"/>
              <a:t>Profesor</a:t>
            </a:r>
          </a:p>
          <a:p>
            <a:r>
              <a:rPr lang="es-ES" sz="2400" dirty="0"/>
              <a:t>Resultados de aprendizaje</a:t>
            </a:r>
          </a:p>
          <a:p>
            <a:r>
              <a:rPr lang="es-ES" sz="2400" dirty="0"/>
              <a:t>Contenidos y herramientas</a:t>
            </a:r>
          </a:p>
          <a:p>
            <a:r>
              <a:rPr lang="es-ES" sz="2800" b="1" dirty="0"/>
              <a:t>Dinámica de clase</a:t>
            </a:r>
          </a:p>
          <a:p>
            <a:r>
              <a:rPr lang="es-ES" sz="2400" dirty="0"/>
              <a:t>Unidades y secuenciación</a:t>
            </a:r>
          </a:p>
          <a:p>
            <a:r>
              <a:rPr lang="es-ES" sz="2400" dirty="0"/>
              <a:t>Evaluación</a:t>
            </a:r>
          </a:p>
          <a:p>
            <a:endParaRPr lang="es-ES" sz="240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B8DD568-9D2F-9349-9106-31CE89D60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08686" y="6255118"/>
            <a:ext cx="870549" cy="365125"/>
          </a:xfrm>
        </p:spPr>
        <p:txBody>
          <a:bodyPr/>
          <a:lstStyle/>
          <a:p>
            <a:fld id="{D57F1E4F-1CFF-5643-939E-217C01CDF565}" type="slidenum">
              <a:rPr lang="en-US" sz="2400" b="1" smtClean="0">
                <a:solidFill>
                  <a:schemeClr val="bg1"/>
                </a:solidFill>
              </a:rPr>
              <a:pPr/>
              <a:t>11</a:t>
            </a:fld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8397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C71091-96C4-E744-AD85-C6BFA7F20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48341"/>
            <a:ext cx="6347713" cy="1017320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Dinámica de clase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B8DD568-9D2F-9349-9106-31CE89D60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10286" y="6255118"/>
            <a:ext cx="768949" cy="365125"/>
          </a:xfrm>
        </p:spPr>
        <p:txBody>
          <a:bodyPr/>
          <a:lstStyle/>
          <a:p>
            <a:fld id="{D57F1E4F-1CFF-5643-939E-217C01CDF565}" type="slidenum">
              <a:rPr lang="en-US" sz="2400" b="1" smtClean="0">
                <a:solidFill>
                  <a:schemeClr val="bg1"/>
                </a:solidFill>
              </a:rPr>
              <a:pPr/>
              <a:t>12</a:t>
            </a:fld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2D742A3-C4F0-F945-8299-25285437B530}"/>
              </a:ext>
            </a:extLst>
          </p:cNvPr>
          <p:cNvSpPr txBox="1"/>
          <p:nvPr/>
        </p:nvSpPr>
        <p:spPr>
          <a:xfrm>
            <a:off x="478972" y="2452914"/>
            <a:ext cx="693811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/>
              <a:t>Explicación de contenidos + ejemplos prácticos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/>
              <a:t>Ejercicios de entrenamiento e investigación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/>
              <a:t>Prácticas y ejercicios entregables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/>
              <a:t>Pruebas teóricas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/>
              <a:t>Pruebas prácticas</a:t>
            </a:r>
          </a:p>
        </p:txBody>
      </p:sp>
    </p:spTree>
    <p:extLst>
      <p:ext uri="{BB962C8B-B14F-4D97-AF65-F5344CB8AC3E}">
        <p14:creationId xmlns:p14="http://schemas.microsoft.com/office/powerpoint/2010/main" val="1791394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C71091-96C4-E744-AD85-C6BFA7F20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93963"/>
            <a:ext cx="6347713" cy="1017320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ÍNDICE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30488E-E57B-2B49-B1B9-6978E2D7E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33078"/>
            <a:ext cx="6347714" cy="3880773"/>
          </a:xfrm>
        </p:spPr>
        <p:txBody>
          <a:bodyPr>
            <a:normAutofit/>
          </a:bodyPr>
          <a:lstStyle/>
          <a:p>
            <a:r>
              <a:rPr lang="es-ES" sz="2400" dirty="0"/>
              <a:t>Profesor</a:t>
            </a:r>
          </a:p>
          <a:p>
            <a:r>
              <a:rPr lang="es-ES" sz="2400" dirty="0"/>
              <a:t>Resultados de aprendizaje</a:t>
            </a:r>
          </a:p>
          <a:p>
            <a:r>
              <a:rPr lang="es-ES" sz="2400" dirty="0"/>
              <a:t>Contenidos y herramientas</a:t>
            </a:r>
          </a:p>
          <a:p>
            <a:r>
              <a:rPr lang="es-ES" sz="2400" dirty="0"/>
              <a:t>Dinámica de clase</a:t>
            </a:r>
          </a:p>
          <a:p>
            <a:r>
              <a:rPr lang="es-ES" sz="2800" b="1" dirty="0"/>
              <a:t>Unidades y secuenciación</a:t>
            </a:r>
          </a:p>
          <a:p>
            <a:r>
              <a:rPr lang="es-ES" sz="2400" dirty="0"/>
              <a:t>Evaluación</a:t>
            </a:r>
          </a:p>
          <a:p>
            <a:endParaRPr lang="es-ES" sz="240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B8DD568-9D2F-9349-9106-31CE89D60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255118"/>
            <a:ext cx="754435" cy="365125"/>
          </a:xfrm>
        </p:spPr>
        <p:txBody>
          <a:bodyPr/>
          <a:lstStyle/>
          <a:p>
            <a:fld id="{D57F1E4F-1CFF-5643-939E-217C01CDF565}" type="slidenum">
              <a:rPr lang="en-US" sz="2400" b="1" smtClean="0">
                <a:solidFill>
                  <a:schemeClr val="bg1"/>
                </a:solidFill>
              </a:rPr>
              <a:pPr/>
              <a:t>13</a:t>
            </a:fld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7128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C71091-96C4-E744-AD85-C6BFA7F20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48341"/>
            <a:ext cx="6347713" cy="1017320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Unidades y secuenciación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B8DD568-9D2F-9349-9106-31CE89D60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10286" y="6255118"/>
            <a:ext cx="768949" cy="365125"/>
          </a:xfrm>
        </p:spPr>
        <p:txBody>
          <a:bodyPr/>
          <a:lstStyle/>
          <a:p>
            <a:fld id="{D57F1E4F-1CFF-5643-939E-217C01CDF565}" type="slidenum">
              <a:rPr lang="en-US" sz="2400" b="1" smtClean="0">
                <a:solidFill>
                  <a:schemeClr val="bg1"/>
                </a:solidFill>
              </a:rPr>
              <a:pPr/>
              <a:t>14</a:t>
            </a:fld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BFBB350D-04C1-7445-A6EE-DD639728420C}"/>
              </a:ext>
            </a:extLst>
          </p:cNvPr>
          <p:cNvSpPr txBox="1"/>
          <p:nvPr/>
        </p:nvSpPr>
        <p:spPr>
          <a:xfrm>
            <a:off x="696686" y="1886858"/>
            <a:ext cx="23631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1er trimestre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4A30ABFC-3F26-3B41-B13C-260FA8639F41}"/>
              </a:ext>
            </a:extLst>
          </p:cNvPr>
          <p:cNvSpPr txBox="1"/>
          <p:nvPr/>
        </p:nvSpPr>
        <p:spPr>
          <a:xfrm>
            <a:off x="696686" y="2394857"/>
            <a:ext cx="716414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/>
              <a:t>UT1</a:t>
            </a:r>
            <a:r>
              <a:rPr lang="es-ES" sz="2000" dirty="0"/>
              <a:t>. Sistemas y tecnologías de la información en la empresa</a:t>
            </a:r>
          </a:p>
          <a:p>
            <a:r>
              <a:rPr lang="es-ES" sz="2000" b="1" dirty="0"/>
              <a:t>UT2</a:t>
            </a:r>
            <a:r>
              <a:rPr lang="es-ES" sz="2000" dirty="0"/>
              <a:t>. Sistemas ERP y CRM</a:t>
            </a:r>
          </a:p>
          <a:p>
            <a:r>
              <a:rPr lang="es-ES" sz="2000" b="1" dirty="0"/>
              <a:t>UT3</a:t>
            </a:r>
            <a:r>
              <a:rPr lang="es-ES" sz="2000" dirty="0"/>
              <a:t>. Instalación y configuración de sistemas ERP-CRM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03D3794F-E0DE-9C4C-A255-20CF8F87AE98}"/>
              </a:ext>
            </a:extLst>
          </p:cNvPr>
          <p:cNvSpPr txBox="1"/>
          <p:nvPr/>
        </p:nvSpPr>
        <p:spPr>
          <a:xfrm>
            <a:off x="696686" y="3606801"/>
            <a:ext cx="21547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2º trimestre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C700D521-2298-C740-B596-746B660A9B11}"/>
              </a:ext>
            </a:extLst>
          </p:cNvPr>
          <p:cNvSpPr txBox="1"/>
          <p:nvPr/>
        </p:nvSpPr>
        <p:spPr>
          <a:xfrm>
            <a:off x="696686" y="4114800"/>
            <a:ext cx="49728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/>
              <a:t>UT4</a:t>
            </a:r>
            <a:r>
              <a:rPr lang="es-ES" sz="2000" dirty="0"/>
              <a:t>. Implantación de sistemas ERP-CRM</a:t>
            </a:r>
          </a:p>
          <a:p>
            <a:r>
              <a:rPr lang="es-ES" sz="2000" b="1" dirty="0"/>
              <a:t>UT5</a:t>
            </a:r>
            <a:r>
              <a:rPr lang="es-ES" sz="2000" dirty="0"/>
              <a:t>. Desarrollo de componentes</a:t>
            </a:r>
          </a:p>
        </p:txBody>
      </p:sp>
    </p:spTree>
    <p:extLst>
      <p:ext uri="{BB962C8B-B14F-4D97-AF65-F5344CB8AC3E}">
        <p14:creationId xmlns:p14="http://schemas.microsoft.com/office/powerpoint/2010/main" val="37718427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C71091-96C4-E744-AD85-C6BFA7F20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93963"/>
            <a:ext cx="6347713" cy="1017320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ÍNDICE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30488E-E57B-2B49-B1B9-6978E2D7E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33078"/>
            <a:ext cx="6347714" cy="3880773"/>
          </a:xfrm>
        </p:spPr>
        <p:txBody>
          <a:bodyPr>
            <a:normAutofit/>
          </a:bodyPr>
          <a:lstStyle/>
          <a:p>
            <a:r>
              <a:rPr lang="es-ES" sz="2400" dirty="0"/>
              <a:t>Profesor</a:t>
            </a:r>
          </a:p>
          <a:p>
            <a:r>
              <a:rPr lang="es-ES" sz="2400" dirty="0"/>
              <a:t>Resultados de aprendizaje</a:t>
            </a:r>
          </a:p>
          <a:p>
            <a:r>
              <a:rPr lang="es-ES" sz="2400" dirty="0"/>
              <a:t>Contenidos y herramientas</a:t>
            </a:r>
          </a:p>
          <a:p>
            <a:r>
              <a:rPr lang="es-ES" sz="2400" dirty="0"/>
              <a:t>Dinámica de clase</a:t>
            </a:r>
          </a:p>
          <a:p>
            <a:r>
              <a:rPr lang="es-ES" sz="2400" dirty="0"/>
              <a:t>Unidades y secuenciación</a:t>
            </a:r>
          </a:p>
          <a:p>
            <a:r>
              <a:rPr lang="es-ES" sz="2800" b="1" dirty="0"/>
              <a:t>Evaluación</a:t>
            </a:r>
          </a:p>
          <a:p>
            <a:endParaRPr lang="es-ES" sz="240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B8DD568-9D2F-9349-9106-31CE89D60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65143" y="6255118"/>
            <a:ext cx="914092" cy="365125"/>
          </a:xfrm>
        </p:spPr>
        <p:txBody>
          <a:bodyPr/>
          <a:lstStyle/>
          <a:p>
            <a:fld id="{D57F1E4F-1CFF-5643-939E-217C01CDF565}" type="slidenum">
              <a:rPr lang="en-US" sz="2400" b="1" smtClean="0">
                <a:solidFill>
                  <a:schemeClr val="bg1"/>
                </a:solidFill>
              </a:rPr>
              <a:pPr/>
              <a:t>15</a:t>
            </a:fld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591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C71091-96C4-E744-AD85-C6BFA7F20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48341"/>
            <a:ext cx="6347713" cy="1017320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Evaluación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B8DD568-9D2F-9349-9106-31CE89D60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10286" y="6255118"/>
            <a:ext cx="768949" cy="365125"/>
          </a:xfrm>
        </p:spPr>
        <p:txBody>
          <a:bodyPr/>
          <a:lstStyle/>
          <a:p>
            <a:fld id="{D57F1E4F-1CFF-5643-939E-217C01CDF565}" type="slidenum">
              <a:rPr lang="en-US" sz="2400" b="1" smtClean="0">
                <a:solidFill>
                  <a:schemeClr val="bg1"/>
                </a:solidFill>
              </a:rPr>
              <a:pPr/>
              <a:t>16</a:t>
            </a:fld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2D742A3-C4F0-F945-8299-25285437B530}"/>
              </a:ext>
            </a:extLst>
          </p:cNvPr>
          <p:cNvSpPr txBox="1"/>
          <p:nvPr/>
        </p:nvSpPr>
        <p:spPr>
          <a:xfrm>
            <a:off x="609600" y="2423885"/>
            <a:ext cx="72571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800" b="1" dirty="0"/>
              <a:t>70%</a:t>
            </a:r>
            <a:r>
              <a:rPr lang="es-ES" sz="2400" dirty="0"/>
              <a:t> Prácticas y ejercicios entregables</a:t>
            </a:r>
          </a:p>
          <a:p>
            <a:pPr lvl="1"/>
            <a:endParaRPr lang="es-E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800" b="1" dirty="0"/>
              <a:t>30%</a:t>
            </a:r>
            <a:r>
              <a:rPr lang="es-ES" sz="2400" dirty="0"/>
              <a:t> Pruebas teóricas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BA1482A-E894-E843-A115-92CBFBA4AD85}"/>
              </a:ext>
            </a:extLst>
          </p:cNvPr>
          <p:cNvSpPr txBox="1"/>
          <p:nvPr/>
        </p:nvSpPr>
        <p:spPr>
          <a:xfrm>
            <a:off x="605983" y="1857828"/>
            <a:ext cx="23471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/>
              <a:t>Por cada trimestre: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B1A29B71-615E-0E45-AA80-A72435983467}"/>
              </a:ext>
            </a:extLst>
          </p:cNvPr>
          <p:cNvSpPr txBox="1">
            <a:spLocks/>
          </p:cNvSpPr>
          <p:nvPr/>
        </p:nvSpPr>
        <p:spPr>
          <a:xfrm>
            <a:off x="605983" y="4105624"/>
            <a:ext cx="6347713" cy="1017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dirty="0">
                <a:solidFill>
                  <a:schemeClr val="tx1"/>
                </a:solidFill>
              </a:rPr>
              <a:t>Calificación final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948A7FF4-491E-D04C-9404-267E58FE77FB}"/>
              </a:ext>
            </a:extLst>
          </p:cNvPr>
          <p:cNvSpPr txBox="1"/>
          <p:nvPr/>
        </p:nvSpPr>
        <p:spPr>
          <a:xfrm>
            <a:off x="605983" y="4805548"/>
            <a:ext cx="721864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Calificación media de las 2 evaluaciones.</a:t>
            </a:r>
          </a:p>
          <a:p>
            <a:r>
              <a:rPr lang="es-ES" sz="2800" b="1" dirty="0">
                <a:solidFill>
                  <a:srgbClr val="FF0000"/>
                </a:solidFill>
              </a:rPr>
              <a:t>Si alguna evaluación &lt; 5:</a:t>
            </a:r>
          </a:p>
          <a:p>
            <a:r>
              <a:rPr lang="es-ES" sz="2800" b="1" dirty="0">
                <a:solidFill>
                  <a:srgbClr val="FF0000"/>
                </a:solidFill>
                <a:sym typeface="Wingdings" pitchFamily="2" charset="2"/>
              </a:rPr>
              <a:t> NO SE HACE MEDIA</a:t>
            </a:r>
            <a:endParaRPr lang="es-E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1190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B8DD568-9D2F-9349-9106-31CE89D60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10286" y="6255118"/>
            <a:ext cx="768949" cy="365125"/>
          </a:xfrm>
        </p:spPr>
        <p:txBody>
          <a:bodyPr/>
          <a:lstStyle/>
          <a:p>
            <a:fld id="{D57F1E4F-1CFF-5643-939E-217C01CDF565}" type="slidenum">
              <a:rPr lang="en-US" sz="2400" b="1" smtClean="0">
                <a:solidFill>
                  <a:schemeClr val="bg1"/>
                </a:solidFill>
              </a:rPr>
              <a:pPr/>
              <a:t>17</a:t>
            </a:fld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97911124-3CDF-FA45-BD5B-3E330A674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199" y="2318266"/>
            <a:ext cx="7199087" cy="2844800"/>
          </a:xfrm>
        </p:spPr>
        <p:txBody>
          <a:bodyPr>
            <a:normAutofit/>
          </a:bodyPr>
          <a:lstStyle/>
          <a:p>
            <a:pPr algn="ctr"/>
            <a:r>
              <a:rPr lang="es-ES" sz="5400" dirty="0">
                <a:solidFill>
                  <a:schemeClr val="tx1"/>
                </a:solidFill>
              </a:rPr>
              <a:t>¡BIENVENIDOS!</a:t>
            </a:r>
            <a:br>
              <a:rPr lang="es-ES" sz="5400" dirty="0">
                <a:solidFill>
                  <a:schemeClr val="tx1"/>
                </a:solidFill>
              </a:rPr>
            </a:br>
            <a:r>
              <a:rPr lang="es-ES" sz="5400" b="1" dirty="0"/>
              <a:t>¡ÁNIMO!</a:t>
            </a:r>
          </a:p>
        </p:txBody>
      </p:sp>
    </p:spTree>
    <p:extLst>
      <p:ext uri="{BB962C8B-B14F-4D97-AF65-F5344CB8AC3E}">
        <p14:creationId xmlns:p14="http://schemas.microsoft.com/office/powerpoint/2010/main" val="4019589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C71091-96C4-E744-AD85-C6BFA7F20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93963"/>
            <a:ext cx="6347713" cy="1017320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ÍNDICE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30488E-E57B-2B49-B1B9-6978E2D7E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33078"/>
            <a:ext cx="6347714" cy="3880773"/>
          </a:xfrm>
        </p:spPr>
        <p:txBody>
          <a:bodyPr>
            <a:normAutofit/>
          </a:bodyPr>
          <a:lstStyle/>
          <a:p>
            <a:r>
              <a:rPr lang="es-ES" sz="2400" dirty="0"/>
              <a:t>Profesor</a:t>
            </a:r>
          </a:p>
          <a:p>
            <a:r>
              <a:rPr lang="es-ES" sz="2400" dirty="0"/>
              <a:t>Resultados de aprendizaje</a:t>
            </a:r>
          </a:p>
          <a:p>
            <a:r>
              <a:rPr lang="es-ES" sz="2400" dirty="0"/>
              <a:t>Contenidos y herramientas</a:t>
            </a:r>
          </a:p>
          <a:p>
            <a:r>
              <a:rPr lang="es-ES" sz="2400" dirty="0"/>
              <a:t>Dinámica de clase</a:t>
            </a:r>
          </a:p>
          <a:p>
            <a:r>
              <a:rPr lang="es-ES" sz="2400" dirty="0"/>
              <a:t>Unidades y secuenciación</a:t>
            </a:r>
          </a:p>
          <a:p>
            <a:r>
              <a:rPr lang="es-ES" sz="2400" dirty="0"/>
              <a:t>Evaluación</a:t>
            </a:r>
          </a:p>
          <a:p>
            <a:endParaRPr lang="es-ES" sz="240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B8DD568-9D2F-9349-9106-31CE89D60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66597" y="6255118"/>
            <a:ext cx="512638" cy="365125"/>
          </a:xfrm>
        </p:spPr>
        <p:txBody>
          <a:bodyPr/>
          <a:lstStyle/>
          <a:p>
            <a:fld id="{D57F1E4F-1CFF-5643-939E-217C01CDF565}" type="slidenum">
              <a:rPr lang="en-US" sz="2400" b="1" smtClean="0">
                <a:solidFill>
                  <a:schemeClr val="bg1"/>
                </a:solidFill>
              </a:rPr>
              <a:pPr/>
              <a:t>2</a:t>
            </a:fld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70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C71091-96C4-E744-AD85-C6BFA7F20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93963"/>
            <a:ext cx="6347713" cy="1017320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ÍNDICE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30488E-E57B-2B49-B1B9-6978E2D7E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33078"/>
            <a:ext cx="6347714" cy="3880773"/>
          </a:xfrm>
        </p:spPr>
        <p:txBody>
          <a:bodyPr>
            <a:normAutofit/>
          </a:bodyPr>
          <a:lstStyle/>
          <a:p>
            <a:r>
              <a:rPr lang="es-ES" sz="2800" b="1" dirty="0"/>
              <a:t>Profesor</a:t>
            </a:r>
            <a:endParaRPr lang="es-ES" sz="2400" b="1" dirty="0"/>
          </a:p>
          <a:p>
            <a:r>
              <a:rPr lang="es-ES" sz="2400" dirty="0"/>
              <a:t>Resultados de aprendizaje</a:t>
            </a:r>
          </a:p>
          <a:p>
            <a:r>
              <a:rPr lang="es-ES" sz="2400" dirty="0"/>
              <a:t>Contenidos y herramientas</a:t>
            </a:r>
          </a:p>
          <a:p>
            <a:r>
              <a:rPr lang="es-ES" sz="2400" dirty="0"/>
              <a:t>Dinámica de clase</a:t>
            </a:r>
          </a:p>
          <a:p>
            <a:r>
              <a:rPr lang="es-ES" sz="2400" dirty="0"/>
              <a:t>Unidades y secuenciación</a:t>
            </a:r>
          </a:p>
          <a:p>
            <a:r>
              <a:rPr lang="es-ES" sz="2400" dirty="0"/>
              <a:t>Evaluación</a:t>
            </a:r>
          </a:p>
          <a:p>
            <a:endParaRPr lang="es-ES" sz="240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B8DD568-9D2F-9349-9106-31CE89D60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66597" y="6255118"/>
            <a:ext cx="512638" cy="365125"/>
          </a:xfrm>
        </p:spPr>
        <p:txBody>
          <a:bodyPr/>
          <a:lstStyle/>
          <a:p>
            <a:fld id="{D57F1E4F-1CFF-5643-939E-217C01CDF565}" type="slidenum">
              <a:rPr lang="en-US" sz="2400" b="1" smtClean="0">
                <a:solidFill>
                  <a:schemeClr val="bg1"/>
                </a:solidFill>
              </a:rPr>
              <a:pPr/>
              <a:t>3</a:t>
            </a:fld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998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C71091-96C4-E744-AD85-C6BFA7F20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48341"/>
            <a:ext cx="6347713" cy="1017320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Profesor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B8DD568-9D2F-9349-9106-31CE89D60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66597" y="6255118"/>
            <a:ext cx="512638" cy="365125"/>
          </a:xfrm>
        </p:spPr>
        <p:txBody>
          <a:bodyPr/>
          <a:lstStyle/>
          <a:p>
            <a:fld id="{D57F1E4F-1CFF-5643-939E-217C01CDF565}" type="slidenum">
              <a:rPr lang="en-US" sz="2400" b="1" smtClean="0">
                <a:solidFill>
                  <a:schemeClr val="bg1"/>
                </a:solidFill>
              </a:rPr>
              <a:pPr/>
              <a:t>4</a:t>
            </a:fld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4DBE497-33B0-544E-9ED3-EC8F4945A4CA}"/>
              </a:ext>
            </a:extLst>
          </p:cNvPr>
          <p:cNvSpPr txBox="1"/>
          <p:nvPr/>
        </p:nvSpPr>
        <p:spPr>
          <a:xfrm>
            <a:off x="2899711" y="1134828"/>
            <a:ext cx="31822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/>
              <a:t>Jorge Roncel Camero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1B5C2755-CA75-5341-A112-65C3581DF594}"/>
              </a:ext>
            </a:extLst>
          </p:cNvPr>
          <p:cNvSpPr txBox="1"/>
          <p:nvPr/>
        </p:nvSpPr>
        <p:spPr>
          <a:xfrm>
            <a:off x="2051803" y="4952714"/>
            <a:ext cx="4905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err="1"/>
              <a:t>jroncel@fundacionsafa.es</a:t>
            </a:r>
            <a:endParaRPr lang="es-ES" sz="32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9A0BAB9-90A2-0049-ACFE-D70DB1422CBD}"/>
              </a:ext>
            </a:extLst>
          </p:cNvPr>
          <p:cNvSpPr txBox="1"/>
          <p:nvPr/>
        </p:nvSpPr>
        <p:spPr>
          <a:xfrm>
            <a:off x="609600" y="1958859"/>
            <a:ext cx="702491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Formación académica:</a:t>
            </a:r>
          </a:p>
          <a:p>
            <a:endParaRPr lang="es-ES" dirty="0"/>
          </a:p>
          <a:p>
            <a:pPr marL="285750" indent="-285750">
              <a:buFont typeface="Wingdings" pitchFamily="2" charset="2"/>
              <a:buChar char="v"/>
            </a:pPr>
            <a:r>
              <a:rPr lang="es-ES" dirty="0"/>
              <a:t>Grado en Ingeniería Informática – </a:t>
            </a:r>
            <a:r>
              <a:rPr lang="es-ES" b="1" dirty="0"/>
              <a:t>Ingeniería de Software</a:t>
            </a:r>
          </a:p>
          <a:p>
            <a:endParaRPr lang="es-ES" dirty="0"/>
          </a:p>
          <a:p>
            <a:pPr marL="285750" indent="-285750">
              <a:buFont typeface="Wingdings" pitchFamily="2" charset="2"/>
              <a:buChar char="v"/>
            </a:pPr>
            <a:r>
              <a:rPr lang="es-ES" dirty="0"/>
              <a:t>Máster Universitario en Profesorado de Enseñanza Secundaria Obligatoria y Bachillerato, Formación Profesional y Enseñanzas de Idiomas (</a:t>
            </a:r>
            <a:r>
              <a:rPr lang="es-ES" b="1" dirty="0"/>
              <a:t>MAES</a:t>
            </a:r>
            <a:r>
              <a:rPr lang="es-ES" dirty="0"/>
              <a:t>)</a:t>
            </a:r>
          </a:p>
          <a:p>
            <a:endParaRPr lang="es-ES" dirty="0"/>
          </a:p>
          <a:p>
            <a:pPr marL="285750" indent="-285750">
              <a:buFont typeface="Wingdings" pitchFamily="2" charset="2"/>
              <a:buChar char="v"/>
            </a:pPr>
            <a:r>
              <a:rPr lang="es-ES" b="1" dirty="0"/>
              <a:t>Máster en Ingeniería del Software</a:t>
            </a:r>
            <a:r>
              <a:rPr lang="es-ES" dirty="0"/>
              <a:t>: Cloud, Datos y Gestión TI (En curso…)</a:t>
            </a:r>
          </a:p>
        </p:txBody>
      </p:sp>
    </p:spTree>
    <p:extLst>
      <p:ext uri="{BB962C8B-B14F-4D97-AF65-F5344CB8AC3E}">
        <p14:creationId xmlns:p14="http://schemas.microsoft.com/office/powerpoint/2010/main" val="3822846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C71091-96C4-E744-AD85-C6BFA7F20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93963"/>
            <a:ext cx="6347713" cy="1017320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ÍNDICE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30488E-E57B-2B49-B1B9-6978E2D7E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33078"/>
            <a:ext cx="6347714" cy="3880773"/>
          </a:xfrm>
        </p:spPr>
        <p:txBody>
          <a:bodyPr>
            <a:normAutofit/>
          </a:bodyPr>
          <a:lstStyle/>
          <a:p>
            <a:r>
              <a:rPr lang="es-ES" sz="2400" dirty="0"/>
              <a:t>Profesor</a:t>
            </a:r>
          </a:p>
          <a:p>
            <a:r>
              <a:rPr lang="es-ES" sz="2800" b="1" dirty="0"/>
              <a:t>Resultados de aprendizaje</a:t>
            </a:r>
          </a:p>
          <a:p>
            <a:r>
              <a:rPr lang="es-ES" sz="2400" dirty="0"/>
              <a:t>Contenidos y herramientas</a:t>
            </a:r>
          </a:p>
          <a:p>
            <a:r>
              <a:rPr lang="es-ES" sz="2400" dirty="0"/>
              <a:t>Dinámica de clase</a:t>
            </a:r>
          </a:p>
          <a:p>
            <a:r>
              <a:rPr lang="es-ES" sz="2400" dirty="0"/>
              <a:t>Unidades y secuenciación</a:t>
            </a:r>
          </a:p>
          <a:p>
            <a:r>
              <a:rPr lang="es-ES" sz="2400" dirty="0"/>
              <a:t>Evaluación</a:t>
            </a:r>
          </a:p>
          <a:p>
            <a:endParaRPr lang="es-ES" sz="240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B8DD568-9D2F-9349-9106-31CE89D60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66597" y="6255118"/>
            <a:ext cx="512638" cy="365125"/>
          </a:xfrm>
        </p:spPr>
        <p:txBody>
          <a:bodyPr/>
          <a:lstStyle/>
          <a:p>
            <a:fld id="{D57F1E4F-1CFF-5643-939E-217C01CDF565}" type="slidenum">
              <a:rPr lang="en-US" sz="2400" b="1" smtClean="0">
                <a:solidFill>
                  <a:schemeClr val="bg1"/>
                </a:solidFill>
              </a:rPr>
              <a:pPr/>
              <a:t>5</a:t>
            </a:fld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455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C71091-96C4-E744-AD85-C6BFA7F20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48341"/>
            <a:ext cx="6347713" cy="1017320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Resultados de aprendizaje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B8DD568-9D2F-9349-9106-31CE89D60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66597" y="6255118"/>
            <a:ext cx="512638" cy="365125"/>
          </a:xfrm>
        </p:spPr>
        <p:txBody>
          <a:bodyPr/>
          <a:lstStyle/>
          <a:p>
            <a:fld id="{D57F1E4F-1CFF-5643-939E-217C01CDF565}" type="slidenum">
              <a:rPr lang="en-US" sz="2400" b="1" smtClean="0">
                <a:solidFill>
                  <a:schemeClr val="bg1"/>
                </a:solidFill>
              </a:rPr>
              <a:pPr/>
              <a:t>6</a:t>
            </a:fld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4F48485-6048-C342-9CC1-B402C8FD9F73}"/>
              </a:ext>
            </a:extLst>
          </p:cNvPr>
          <p:cNvSpPr txBox="1"/>
          <p:nvPr/>
        </p:nvSpPr>
        <p:spPr>
          <a:xfrm>
            <a:off x="366137" y="1264931"/>
            <a:ext cx="715226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Identifica sistemas de planificación de recursos empresariales y de gestión de relaciones con clientes (ERP-CRM) reconociendo sus características y verificando la configuración del sistema informático.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Implanta sistemas ERP-CRM interpretando la documentación técnica e identificando las diferentes opciones y módulos.</a:t>
            </a:r>
          </a:p>
          <a:p>
            <a:endParaRPr lang="es-E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Realiza operaciones de gestión y consulta de la información siguiendo las especificaciones de diseño y utilizando las herramientas proporcionadas por los sistemas ERP-CRM.</a:t>
            </a:r>
          </a:p>
          <a:p>
            <a:endParaRPr lang="es-E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Adapta sistemas ERP-CRM identificando los requerimientos de un supuesto empresarial y utilizando las herramientas proporcionadas por los mismos.</a:t>
            </a:r>
          </a:p>
          <a:p>
            <a:endParaRPr lang="es-E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Desarrolla componentes para un sistema ERP-CRM analizando y utilizando el lenguaje de programación incorporado.</a:t>
            </a:r>
          </a:p>
        </p:txBody>
      </p:sp>
    </p:spTree>
    <p:extLst>
      <p:ext uri="{BB962C8B-B14F-4D97-AF65-F5344CB8AC3E}">
        <p14:creationId xmlns:p14="http://schemas.microsoft.com/office/powerpoint/2010/main" val="1303184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C71091-96C4-E744-AD85-C6BFA7F20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93963"/>
            <a:ext cx="6347713" cy="1017320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ÍNDICE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30488E-E57B-2B49-B1B9-6978E2D7E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33078"/>
            <a:ext cx="6347714" cy="3880773"/>
          </a:xfrm>
        </p:spPr>
        <p:txBody>
          <a:bodyPr>
            <a:normAutofit/>
          </a:bodyPr>
          <a:lstStyle/>
          <a:p>
            <a:r>
              <a:rPr lang="es-ES" sz="2400" dirty="0"/>
              <a:t>Profesor</a:t>
            </a:r>
          </a:p>
          <a:p>
            <a:r>
              <a:rPr lang="es-ES" sz="2400" dirty="0"/>
              <a:t>Resultados de aprendizaje</a:t>
            </a:r>
          </a:p>
          <a:p>
            <a:r>
              <a:rPr lang="es-ES" sz="2800" b="1" dirty="0"/>
              <a:t>Contenidos y herramientas</a:t>
            </a:r>
          </a:p>
          <a:p>
            <a:r>
              <a:rPr lang="es-ES" sz="2400" dirty="0"/>
              <a:t>Dinámica de clase</a:t>
            </a:r>
          </a:p>
          <a:p>
            <a:r>
              <a:rPr lang="es-ES" sz="2400" dirty="0"/>
              <a:t>Unidades y secuenciación</a:t>
            </a:r>
          </a:p>
          <a:p>
            <a:r>
              <a:rPr lang="es-ES" sz="2400" dirty="0"/>
              <a:t>Evaluación</a:t>
            </a:r>
          </a:p>
          <a:p>
            <a:endParaRPr lang="es-ES" sz="240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B8DD568-9D2F-9349-9106-31CE89D60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66597" y="6255118"/>
            <a:ext cx="512638" cy="365125"/>
          </a:xfrm>
        </p:spPr>
        <p:txBody>
          <a:bodyPr/>
          <a:lstStyle/>
          <a:p>
            <a:fld id="{D57F1E4F-1CFF-5643-939E-217C01CDF565}" type="slidenum">
              <a:rPr lang="en-US" sz="2400" b="1" smtClean="0">
                <a:solidFill>
                  <a:schemeClr val="bg1"/>
                </a:solidFill>
              </a:rPr>
              <a:pPr/>
              <a:t>7</a:t>
            </a:fld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994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C71091-96C4-E744-AD85-C6BFA7F20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48341"/>
            <a:ext cx="6347713" cy="1017320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Contenidos y herramientas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B8DD568-9D2F-9349-9106-31CE89D60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66597" y="6255118"/>
            <a:ext cx="512638" cy="365125"/>
          </a:xfrm>
        </p:spPr>
        <p:txBody>
          <a:bodyPr/>
          <a:lstStyle/>
          <a:p>
            <a:fld id="{D57F1E4F-1CFF-5643-939E-217C01CDF565}" type="slidenum">
              <a:rPr lang="en-US" sz="2400" b="1" smtClean="0">
                <a:solidFill>
                  <a:schemeClr val="bg1"/>
                </a:solidFill>
              </a:rPr>
              <a:pPr/>
              <a:t>8</a:t>
            </a:fld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4976625-967D-0345-B386-7AFEA51E12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175845"/>
            <a:ext cx="7618910" cy="5079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566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C71091-96C4-E744-AD85-C6BFA7F20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48341"/>
            <a:ext cx="6347713" cy="1017320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Contenidos y herramientas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B8DD568-9D2F-9349-9106-31CE89D60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66597" y="6255118"/>
            <a:ext cx="512638" cy="365125"/>
          </a:xfrm>
        </p:spPr>
        <p:txBody>
          <a:bodyPr/>
          <a:lstStyle/>
          <a:p>
            <a:fld id="{D57F1E4F-1CFF-5643-939E-217C01CDF565}" type="slidenum">
              <a:rPr lang="en-US" sz="2400" b="1" smtClean="0">
                <a:solidFill>
                  <a:schemeClr val="bg1"/>
                </a:solidFill>
              </a:rPr>
              <a:pPr/>
              <a:t>9</a:t>
            </a:fld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A973DB2-9689-B840-B40C-57D8E5F85DAC}"/>
              </a:ext>
            </a:extLst>
          </p:cNvPr>
          <p:cNvSpPr txBox="1"/>
          <p:nvPr/>
        </p:nvSpPr>
        <p:spPr>
          <a:xfrm>
            <a:off x="1785258" y="1886857"/>
            <a:ext cx="16081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5400" b="1" dirty="0"/>
              <a:t>ERP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260F8C3-24E7-AD46-A86A-8699A3616557}"/>
              </a:ext>
            </a:extLst>
          </p:cNvPr>
          <p:cNvSpPr txBox="1"/>
          <p:nvPr/>
        </p:nvSpPr>
        <p:spPr>
          <a:xfrm>
            <a:off x="4550230" y="1886857"/>
            <a:ext cx="176202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5400" b="1" dirty="0"/>
              <a:t>CRM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83A3F2E3-48AC-734D-AF69-CBA8AEBDD3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258" y="2095500"/>
            <a:ext cx="476250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51735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Violeta rojo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{394884D6-74A8-3947-945C-2268F3A47E69}tf10001060</Template>
  <TotalTime>110</TotalTime>
  <Words>437</Words>
  <Application>Microsoft Macintosh PowerPoint</Application>
  <PresentationFormat>Presentación en pantalla (4:3)</PresentationFormat>
  <Paragraphs>122</Paragraphs>
  <Slides>17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2" baseType="lpstr">
      <vt:lpstr>Arial</vt:lpstr>
      <vt:lpstr>Calibri</vt:lpstr>
      <vt:lpstr>Wingdings</vt:lpstr>
      <vt:lpstr>Wingdings 3</vt:lpstr>
      <vt:lpstr>Faceta</vt:lpstr>
      <vt:lpstr>Sistemas de Gestión Empresarial Presentación de la asignatura</vt:lpstr>
      <vt:lpstr>ÍNDICE</vt:lpstr>
      <vt:lpstr>ÍNDICE</vt:lpstr>
      <vt:lpstr>Profesor</vt:lpstr>
      <vt:lpstr>ÍNDICE</vt:lpstr>
      <vt:lpstr>Resultados de aprendizaje</vt:lpstr>
      <vt:lpstr>ÍNDICE</vt:lpstr>
      <vt:lpstr>Contenidos y herramientas</vt:lpstr>
      <vt:lpstr>Contenidos y herramientas</vt:lpstr>
      <vt:lpstr>Contenidos y herramientas</vt:lpstr>
      <vt:lpstr>ÍNDICE</vt:lpstr>
      <vt:lpstr>Dinámica de clase</vt:lpstr>
      <vt:lpstr>ÍNDICE</vt:lpstr>
      <vt:lpstr>Unidades y secuenciación</vt:lpstr>
      <vt:lpstr>ÍNDICE</vt:lpstr>
      <vt:lpstr>Evaluación</vt:lpstr>
      <vt:lpstr>¡BIENVENIDOS! ¡ÁNIMO!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Acceso a Datos Presentación de la asignatura</dc:title>
  <dc:creator>Jorge Roncel Camero</dc:creator>
  <cp:lastModifiedBy>Jorge Roncel Camero</cp:lastModifiedBy>
  <cp:revision>35</cp:revision>
  <dcterms:created xsi:type="dcterms:W3CDTF">2020-09-08T08:02:04Z</dcterms:created>
  <dcterms:modified xsi:type="dcterms:W3CDTF">2020-09-10T14:48:27Z</dcterms:modified>
</cp:coreProperties>
</file>