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5" r:id="rId1"/>
  </p:sldMasterIdLst>
  <p:notesMasterIdLst>
    <p:notesMasterId r:id="rId25"/>
  </p:notesMasterIdLst>
  <p:sldIdLst>
    <p:sldId id="256" r:id="rId2"/>
    <p:sldId id="257" r:id="rId3"/>
    <p:sldId id="295" r:id="rId4"/>
    <p:sldId id="258" r:id="rId5"/>
    <p:sldId id="288" r:id="rId6"/>
    <p:sldId id="296" r:id="rId7"/>
    <p:sldId id="259" r:id="rId8"/>
    <p:sldId id="286" r:id="rId9"/>
    <p:sldId id="297" r:id="rId10"/>
    <p:sldId id="287" r:id="rId11"/>
    <p:sldId id="289" r:id="rId12"/>
    <p:sldId id="294" r:id="rId13"/>
    <p:sldId id="290" r:id="rId14"/>
    <p:sldId id="292" r:id="rId15"/>
    <p:sldId id="293" r:id="rId16"/>
    <p:sldId id="270" r:id="rId17"/>
    <p:sldId id="298" r:id="rId18"/>
    <p:sldId id="275" r:id="rId19"/>
    <p:sldId id="299" r:id="rId20"/>
    <p:sldId id="284" r:id="rId21"/>
    <p:sldId id="285" r:id="rId22"/>
    <p:sldId id="300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/>
    <p:restoredTop sz="82325"/>
  </p:normalViewPr>
  <p:slideViewPr>
    <p:cSldViewPr snapToGrid="0" snapToObjects="1">
      <p:cViewPr varScale="1">
        <p:scale>
          <a:sx n="88" d="100"/>
          <a:sy n="88" d="100"/>
        </p:scale>
        <p:origin x="2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08F75-409E-D942-8C16-E28653400BB4}" type="datetimeFigureOut">
              <a:rPr lang="es-ES" smtClean="0"/>
              <a:t>22/10/20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A48E3-DA77-054D-B35B-4131E93C7D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85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90E3-7345-D440-8F5F-2267D551FB1D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1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D07D-C5DE-794C-87BE-BB7C6589CCAF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650B-A7C7-BD4B-8442-DA46FA0B1059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56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1BF2-2A0A-0A4E-A041-326FADF4B7F0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53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7B95-E7DA-9943-B2ED-9957F988329C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82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0B99-56F6-9C4F-8E39-23F0B0A9C858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83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A2BC-F978-204D-9120-880C2CF69D88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9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DD75-EC0E-AB4B-BDC4-E2E28E238219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4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6405-CC13-CD40-998B-EDD4E5D97F23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8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B6EB-C129-0A40-9BD2-EA9FF031A70D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9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260E-B881-AB42-A6FB-F24BB3C50010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6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3111-7FEF-EC45-AFB6-78534D39A7ED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4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2E-08C3-934C-965B-6A8275067789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9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671F-E772-684C-986E-FA92114F4A08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6630-89CA-D245-B33B-7DED2E8A34BB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28F51-C9FA-EB4B-B706-88023C6D1A3A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5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3960-53A3-334B-82AF-0434B73B3DDD}" type="datetime1">
              <a:rPr lang="es-ES" smtClean="0"/>
              <a:t>22/10/20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0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BE945-5DC3-3E4E-B55C-402F57272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1543792"/>
            <a:ext cx="6696058" cy="2507044"/>
          </a:xfrm>
        </p:spPr>
        <p:txBody>
          <a:bodyPr/>
          <a:lstStyle/>
          <a:p>
            <a:r>
              <a:rPr lang="es-ES" sz="4800" b="1" dirty="0">
                <a:solidFill>
                  <a:schemeClr val="tx1"/>
                </a:solidFill>
              </a:rPr>
              <a:t>UT2. El CRM</a:t>
            </a:r>
            <a:br>
              <a:rPr lang="es-ES" dirty="0"/>
            </a:br>
            <a:r>
              <a:rPr lang="es-ES" sz="2800" dirty="0">
                <a:solidFill>
                  <a:schemeClr val="tx1"/>
                </a:solidFill>
              </a:rPr>
              <a:t>Sistemas de Gestión Empresarial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347184-8DA4-8C4A-A8B1-23CDCE04B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377509"/>
          </a:xfrm>
        </p:spPr>
        <p:txBody>
          <a:bodyPr>
            <a:normAutofit/>
          </a:bodyPr>
          <a:lstStyle/>
          <a:p>
            <a:r>
              <a:rPr lang="es-ES" dirty="0"/>
              <a:t>2º CFGS DAM – Curso 2020/2021</a:t>
            </a:r>
          </a:p>
          <a:p>
            <a:r>
              <a:rPr lang="es-ES" dirty="0"/>
              <a:t>Profesor: Jorge Roncel Camero</a:t>
            </a:r>
          </a:p>
          <a:p>
            <a:r>
              <a:rPr lang="es-ES" dirty="0" err="1"/>
              <a:t>jroncel@fundacionsafa.es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695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Ventajas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4362921"/>
          </a:xfrm>
        </p:spPr>
        <p:txBody>
          <a:bodyPr>
            <a:normAutofit/>
          </a:bodyPr>
          <a:lstStyle/>
          <a:p>
            <a:r>
              <a:rPr lang="es-ES" sz="2800" dirty="0"/>
              <a:t>Recoger información de clientes y personalizar su experiencia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10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7E70277-E5E2-4A4D-9774-EBB86186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687564"/>
            <a:ext cx="6255655" cy="417043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D536C68-2B01-1946-86A5-0B1C0B2E6F2D}"/>
              </a:ext>
            </a:extLst>
          </p:cNvPr>
          <p:cNvSpPr txBox="1"/>
          <p:nvPr/>
        </p:nvSpPr>
        <p:spPr>
          <a:xfrm>
            <a:off x="5776902" y="2807711"/>
            <a:ext cx="2634127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“Te pongo lo de siempre,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</a:rPr>
              <a:t>¿no?”</a:t>
            </a:r>
          </a:p>
        </p:txBody>
      </p:sp>
    </p:spTree>
    <p:extLst>
      <p:ext uri="{BB962C8B-B14F-4D97-AF65-F5344CB8AC3E}">
        <p14:creationId xmlns:p14="http://schemas.microsoft.com/office/powerpoint/2010/main" val="250237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Ventajas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4362921"/>
          </a:xfrm>
        </p:spPr>
        <p:txBody>
          <a:bodyPr>
            <a:normAutofit/>
          </a:bodyPr>
          <a:lstStyle/>
          <a:p>
            <a:r>
              <a:rPr lang="es-ES" sz="2800" dirty="0"/>
              <a:t>Recoger información de clientes y personalizar su experiencia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11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374F36-DDE1-7A41-9694-2FCBAD399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71" y="2784532"/>
            <a:ext cx="4520530" cy="39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Ventajas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4362921"/>
          </a:xfrm>
        </p:spPr>
        <p:txBody>
          <a:bodyPr>
            <a:normAutofit/>
          </a:bodyPr>
          <a:lstStyle/>
          <a:p>
            <a:r>
              <a:rPr lang="es-ES" sz="2800" dirty="0"/>
              <a:t>Fidelización de clientes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12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7E6318-1B0E-7D4B-B0D1-AD7ADE822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73" y="2662238"/>
            <a:ext cx="6018224" cy="35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2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Ventajas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4362921"/>
          </a:xfrm>
        </p:spPr>
        <p:txBody>
          <a:bodyPr>
            <a:normAutofit/>
          </a:bodyPr>
          <a:lstStyle/>
          <a:p>
            <a:r>
              <a:rPr lang="es-ES" sz="2800" dirty="0"/>
              <a:t>Información recopilada, organizada y accesible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13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3DF5AF-A763-D746-B5E1-27B290FAF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6" y="2875557"/>
            <a:ext cx="5573486" cy="37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3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Ventajas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4362921"/>
          </a:xfrm>
        </p:spPr>
        <p:txBody>
          <a:bodyPr>
            <a:normAutofit/>
          </a:bodyPr>
          <a:lstStyle/>
          <a:p>
            <a:r>
              <a:rPr lang="es-ES" sz="2800" dirty="0"/>
              <a:t>Captación de leads y nuevos clientes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14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E5F4F3-1DA3-A441-BD2C-0A5A94D64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58" y="2522969"/>
            <a:ext cx="6957313" cy="36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4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Ventajas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4362921"/>
          </a:xfrm>
        </p:spPr>
        <p:txBody>
          <a:bodyPr>
            <a:normAutofit/>
          </a:bodyPr>
          <a:lstStyle/>
          <a:p>
            <a:r>
              <a:rPr lang="es-ES" sz="2800" dirty="0"/>
              <a:t>Disminuir procesos manuales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15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0B4BE8-88A0-9047-BF7C-4AC947DD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9" y="4105643"/>
            <a:ext cx="5143500" cy="2514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01A377E-83AB-6040-A898-12EB11370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454" y="219429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64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Desventajas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16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82B73EB-C52C-FF41-9BF7-FBF58D269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3764"/>
            <a:ext cx="7286172" cy="4362921"/>
          </a:xfrm>
        </p:spPr>
        <p:txBody>
          <a:bodyPr>
            <a:normAutofit/>
          </a:bodyPr>
          <a:lstStyle/>
          <a:p>
            <a:r>
              <a:rPr lang="es-ES" sz="3200" dirty="0"/>
              <a:t>Adquisición ERP</a:t>
            </a:r>
          </a:p>
          <a:p>
            <a:r>
              <a:rPr lang="es-ES" sz="3200" dirty="0"/>
              <a:t>Consultoría</a:t>
            </a:r>
          </a:p>
          <a:p>
            <a:r>
              <a:rPr lang="es-ES" sz="3200" dirty="0"/>
              <a:t>Implantación</a:t>
            </a:r>
          </a:p>
          <a:p>
            <a:r>
              <a:rPr lang="es-ES" sz="3200" dirty="0"/>
              <a:t>Mantenimiento</a:t>
            </a:r>
          </a:p>
          <a:p>
            <a:r>
              <a:rPr lang="es-ES" sz="3200" dirty="0"/>
              <a:t>Resistencia al cambio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0FD78D-09EA-1547-A33A-539550452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292" y="2376175"/>
            <a:ext cx="3878943" cy="38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64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400" dirty="0"/>
              <a:t>¿Qué es un CRM?</a:t>
            </a:r>
          </a:p>
          <a:p>
            <a:r>
              <a:rPr lang="es-ES" sz="2400" dirty="0"/>
              <a:t>Objetivos</a:t>
            </a:r>
          </a:p>
          <a:p>
            <a:r>
              <a:rPr lang="es-ES" sz="2400" dirty="0"/>
              <a:t>Ventajas e inconvenientes</a:t>
            </a:r>
          </a:p>
          <a:p>
            <a:r>
              <a:rPr lang="es-ES" sz="2800" b="1" dirty="0"/>
              <a:t>Arquitectura</a:t>
            </a:r>
            <a:endParaRPr lang="es-ES" sz="2400" b="1" dirty="0"/>
          </a:p>
          <a:p>
            <a:r>
              <a:rPr lang="es-ES" sz="2400" dirty="0"/>
              <a:t>Integración con ERP</a:t>
            </a:r>
          </a:p>
          <a:p>
            <a:r>
              <a:rPr lang="es-ES" sz="2400" dirty="0" err="1"/>
              <a:t>CRMs</a:t>
            </a:r>
            <a:r>
              <a:rPr lang="es-ES" sz="2400" dirty="0"/>
              <a:t> más usados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17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0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Arquitectura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18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82B73EB-C52C-FF41-9BF7-FBF58D269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3764"/>
            <a:ext cx="7286172" cy="4362921"/>
          </a:xfrm>
        </p:spPr>
        <p:txBody>
          <a:bodyPr>
            <a:normAutofit/>
          </a:bodyPr>
          <a:lstStyle/>
          <a:p>
            <a:r>
              <a:rPr lang="es-ES" sz="2800" b="1" dirty="0"/>
              <a:t>Igual que vimos con ERP</a:t>
            </a:r>
            <a:endParaRPr lang="es-ES" sz="3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F83874-C8DA-0E49-BE6B-7AADB43C4C15}"/>
              </a:ext>
            </a:extLst>
          </p:cNvPr>
          <p:cNvSpPr txBox="1"/>
          <p:nvPr/>
        </p:nvSpPr>
        <p:spPr>
          <a:xfrm>
            <a:off x="609600" y="3060988"/>
            <a:ext cx="66591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800" b="1" dirty="0"/>
              <a:t>SaaS (</a:t>
            </a:r>
            <a:r>
              <a:rPr lang="es-ES" sz="4800" b="1" dirty="0" err="1"/>
              <a:t>cloud</a:t>
            </a:r>
            <a:r>
              <a:rPr lang="es-ES" sz="4800" b="1" dirty="0"/>
              <a:t>)</a:t>
            </a:r>
          </a:p>
          <a:p>
            <a:pPr algn="ctr"/>
            <a:r>
              <a:rPr lang="es-ES" sz="4800" dirty="0"/>
              <a:t>vs.</a:t>
            </a:r>
          </a:p>
          <a:p>
            <a:pPr algn="ctr"/>
            <a:r>
              <a:rPr lang="es-ES" sz="4800" b="1" dirty="0"/>
              <a:t>Servidor in situ (local)</a:t>
            </a:r>
          </a:p>
        </p:txBody>
      </p:sp>
    </p:spTree>
    <p:extLst>
      <p:ext uri="{BB962C8B-B14F-4D97-AF65-F5344CB8AC3E}">
        <p14:creationId xmlns:p14="http://schemas.microsoft.com/office/powerpoint/2010/main" val="1045441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400" dirty="0"/>
              <a:t>¿Qué es un CRM?</a:t>
            </a:r>
          </a:p>
          <a:p>
            <a:r>
              <a:rPr lang="es-ES" sz="2400" dirty="0"/>
              <a:t>Objetivos</a:t>
            </a:r>
          </a:p>
          <a:p>
            <a:r>
              <a:rPr lang="es-ES" sz="2400" dirty="0"/>
              <a:t>Ventajas e inconvenientes</a:t>
            </a:r>
          </a:p>
          <a:p>
            <a:r>
              <a:rPr lang="es-ES" sz="2400" dirty="0"/>
              <a:t>Arquitectura</a:t>
            </a:r>
          </a:p>
          <a:p>
            <a:r>
              <a:rPr lang="es-ES" sz="2800" b="1" dirty="0"/>
              <a:t>Integración con ERP</a:t>
            </a:r>
          </a:p>
          <a:p>
            <a:r>
              <a:rPr lang="es-ES" sz="2400" dirty="0" err="1"/>
              <a:t>CRMs</a:t>
            </a:r>
            <a:r>
              <a:rPr lang="es-ES" sz="2400" dirty="0"/>
              <a:t> más usados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19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4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400" dirty="0"/>
              <a:t>¿Qué es un CRM?</a:t>
            </a:r>
          </a:p>
          <a:p>
            <a:r>
              <a:rPr lang="es-ES" sz="2400" dirty="0"/>
              <a:t>Objetivos</a:t>
            </a:r>
          </a:p>
          <a:p>
            <a:r>
              <a:rPr lang="es-ES" sz="2400" dirty="0"/>
              <a:t>Ventajas e inconvenientes</a:t>
            </a:r>
          </a:p>
          <a:p>
            <a:r>
              <a:rPr lang="es-ES" sz="2400" dirty="0"/>
              <a:t>Arquitectura</a:t>
            </a:r>
          </a:p>
          <a:p>
            <a:r>
              <a:rPr lang="es-ES" sz="2400" dirty="0"/>
              <a:t>Integración con ERP</a:t>
            </a:r>
          </a:p>
          <a:p>
            <a:r>
              <a:rPr lang="es-ES" sz="2400" dirty="0" err="1"/>
              <a:t>CRMs</a:t>
            </a:r>
            <a:r>
              <a:rPr lang="es-ES" sz="2400" dirty="0"/>
              <a:t> más usados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0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Integración con ERP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20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82B73EB-C52C-FF41-9BF7-FBF58D269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3764"/>
            <a:ext cx="7286172" cy="4362921"/>
          </a:xfrm>
        </p:spPr>
        <p:txBody>
          <a:bodyPr>
            <a:normAutofit/>
          </a:bodyPr>
          <a:lstStyle/>
          <a:p>
            <a:r>
              <a:rPr lang="es-ES" sz="3200" dirty="0"/>
              <a:t>Pueden presentarse integrados o separados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61E4D1-9965-9441-96A4-22D603AAE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83" b="94624" l="846" r="51622">
                        <a14:foregroundMark x1="34979" y1="36022" x2="34979" y2="36022"/>
                        <a14:foregroundMark x1="20874" y1="22849" x2="20874" y2="22849"/>
                        <a14:foregroundMark x1="14104" y1="16129" x2="14104" y2="16129"/>
                        <a14:foregroundMark x1="12976" y1="15054" x2="12976" y2="15054"/>
                        <a14:foregroundMark x1="35120" y1="16129" x2="19041" y2="88441"/>
                      </a14:backgroundRemoval>
                    </a14:imgEffect>
                  </a14:imgLayer>
                </a14:imgProps>
              </a:ext>
            </a:extLst>
          </a:blip>
          <a:srcRect r="50380"/>
          <a:stretch/>
        </p:blipFill>
        <p:spPr>
          <a:xfrm>
            <a:off x="16175" y="2503075"/>
            <a:ext cx="3888168" cy="41171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D83A638-A169-8846-9C8F-CAFF14A2B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9" b="99721" l="593" r="99703">
                        <a14:backgroundMark x1="21958" y1="19777" x2="21958" y2="19777"/>
                        <a14:backgroundMark x1="3858" y1="26741" x2="59347" y2="39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9540" y="2180055"/>
            <a:ext cx="3851884" cy="410409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1EC80A5-2103-2848-B423-9129C1985DCA}"/>
              </a:ext>
            </a:extLst>
          </p:cNvPr>
          <p:cNvSpPr txBox="1"/>
          <p:nvPr/>
        </p:nvSpPr>
        <p:spPr>
          <a:xfrm>
            <a:off x="4029245" y="4207716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759686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Integración con ERP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21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82B73EB-C52C-FF41-9BF7-FBF58D269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3764"/>
            <a:ext cx="7286172" cy="4362921"/>
          </a:xfrm>
        </p:spPr>
        <p:txBody>
          <a:bodyPr>
            <a:normAutofit/>
          </a:bodyPr>
          <a:lstStyle/>
          <a:p>
            <a:r>
              <a:rPr lang="es-ES" sz="3200" dirty="0"/>
              <a:t>Lo más común es que se encuentre integrado con el ERP, en forma modular (</a:t>
            </a:r>
            <a:r>
              <a:rPr lang="es-ES" sz="3200" b="1" dirty="0">
                <a:solidFill>
                  <a:srgbClr val="E32D91"/>
                </a:solidFill>
              </a:rPr>
              <a:t>ERP-CRM</a:t>
            </a:r>
            <a:r>
              <a:rPr lang="es-ES" sz="3200" dirty="0"/>
              <a:t>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E5DB8BE-6EC2-074F-9C2E-62E31EF0B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74" y="3214326"/>
            <a:ext cx="4745393" cy="3563359"/>
          </a:xfrm>
          <a:prstGeom prst="rect">
            <a:avLst/>
          </a:prstGeom>
        </p:spPr>
      </p:pic>
      <p:sp>
        <p:nvSpPr>
          <p:cNvPr id="10" name="Flecha izquierda 9">
            <a:extLst>
              <a:ext uri="{FF2B5EF4-FFF2-40B4-BE49-F238E27FC236}">
                <a16:creationId xmlns:a16="http://schemas.microsoft.com/office/drawing/2014/main" id="{EAF7D31A-677C-B040-B1EA-23E5E54C5ECD}"/>
              </a:ext>
            </a:extLst>
          </p:cNvPr>
          <p:cNvSpPr/>
          <p:nvPr/>
        </p:nvSpPr>
        <p:spPr>
          <a:xfrm rot="19516634">
            <a:off x="6178651" y="2967583"/>
            <a:ext cx="1103086" cy="4934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27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400" dirty="0"/>
              <a:t>¿Qué es un CRM?</a:t>
            </a:r>
          </a:p>
          <a:p>
            <a:r>
              <a:rPr lang="es-ES" sz="2400" dirty="0"/>
              <a:t>Objetivos</a:t>
            </a:r>
          </a:p>
          <a:p>
            <a:r>
              <a:rPr lang="es-ES" sz="2400" dirty="0"/>
              <a:t>Ventajas e inconvenientes</a:t>
            </a:r>
          </a:p>
          <a:p>
            <a:r>
              <a:rPr lang="es-ES" sz="2400" dirty="0"/>
              <a:t>Arquitectura</a:t>
            </a:r>
          </a:p>
          <a:p>
            <a:r>
              <a:rPr lang="es-ES" sz="2400" dirty="0"/>
              <a:t>Integración con ERP</a:t>
            </a:r>
          </a:p>
          <a:p>
            <a:r>
              <a:rPr lang="es-ES" sz="2800" b="1" dirty="0" err="1"/>
              <a:t>CRMs</a:t>
            </a:r>
            <a:r>
              <a:rPr lang="es-ES" sz="2800" b="1" dirty="0"/>
              <a:t> más usados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22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91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Algunos </a:t>
            </a:r>
            <a:r>
              <a:rPr lang="es-ES" dirty="0" err="1">
                <a:solidFill>
                  <a:schemeClr val="tx1"/>
                </a:solidFill>
              </a:rPr>
              <a:t>CRMs</a:t>
            </a:r>
            <a:r>
              <a:rPr lang="es-ES" dirty="0">
                <a:solidFill>
                  <a:schemeClr val="tx1"/>
                </a:solidFill>
              </a:rPr>
              <a:t> más usados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23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1202023-B2B9-EE4F-B0CA-76BD8C088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334" y="5010518"/>
            <a:ext cx="3937000" cy="1244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2FAE352-086E-0143-B5FC-F1C3CA258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56" y="1355130"/>
            <a:ext cx="2819400" cy="1866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ABE7105-3A6D-5A4B-8129-2238BCA5B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19" y="2006211"/>
            <a:ext cx="3810000" cy="254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2DD5B7-7E86-6D4E-8B8B-9CF8C4C2A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21" y="3451669"/>
            <a:ext cx="3188152" cy="17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6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800" b="1" dirty="0"/>
              <a:t>¿Qué es un CRM?</a:t>
            </a:r>
          </a:p>
          <a:p>
            <a:r>
              <a:rPr lang="es-ES" sz="2400" dirty="0"/>
              <a:t>Objetivos</a:t>
            </a:r>
          </a:p>
          <a:p>
            <a:r>
              <a:rPr lang="es-ES" sz="2400" dirty="0"/>
              <a:t>Ventajas e inconvenientes</a:t>
            </a:r>
          </a:p>
          <a:p>
            <a:r>
              <a:rPr lang="es-ES" sz="2400" dirty="0"/>
              <a:t>Arquitectura</a:t>
            </a:r>
          </a:p>
          <a:p>
            <a:r>
              <a:rPr lang="es-ES" sz="2400" dirty="0"/>
              <a:t>Integración con ERP</a:t>
            </a:r>
          </a:p>
          <a:p>
            <a:r>
              <a:rPr lang="es-ES" sz="2400" dirty="0" err="1"/>
              <a:t>CRMs</a:t>
            </a:r>
            <a:r>
              <a:rPr lang="es-ES" sz="2400" dirty="0"/>
              <a:t> más usados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3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6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¿Qué es un CRM?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9"/>
            <a:ext cx="7286172" cy="1431036"/>
          </a:xfrm>
        </p:spPr>
        <p:txBody>
          <a:bodyPr>
            <a:normAutofit lnSpcReduction="10000"/>
          </a:bodyPr>
          <a:lstStyle/>
          <a:p>
            <a:r>
              <a:rPr lang="es-ES" sz="3200" b="1" dirty="0" err="1"/>
              <a:t>C</a:t>
            </a:r>
            <a:r>
              <a:rPr lang="es-ES" sz="2400" dirty="0" err="1"/>
              <a:t>ustomer</a:t>
            </a:r>
            <a:r>
              <a:rPr lang="es-ES" sz="2400" dirty="0"/>
              <a:t> </a:t>
            </a:r>
            <a:r>
              <a:rPr lang="es-ES" sz="3200" b="1" dirty="0" err="1"/>
              <a:t>R</a:t>
            </a:r>
            <a:r>
              <a:rPr lang="es-ES" sz="2400" dirty="0" err="1"/>
              <a:t>elationship</a:t>
            </a:r>
            <a:r>
              <a:rPr lang="es-ES" sz="2400" dirty="0"/>
              <a:t> </a:t>
            </a:r>
            <a:r>
              <a:rPr lang="es-ES" sz="3200" b="1" dirty="0"/>
              <a:t>M</a:t>
            </a:r>
            <a:r>
              <a:rPr lang="es-ES" sz="2400" dirty="0"/>
              <a:t>anagement</a:t>
            </a:r>
          </a:p>
          <a:p>
            <a:pPr marL="0" indent="0">
              <a:buNone/>
            </a:pPr>
            <a:r>
              <a:rPr lang="es-ES" sz="2400" dirty="0"/>
              <a:t>Software para gestionar las relaciones con los clientes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4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6B132D-30B7-9C4A-8F9B-B1F5659C3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7" y="3193143"/>
            <a:ext cx="8505323" cy="28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3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¿Qué es un CRM?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5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047931-8AD6-2043-93AB-CD50F473A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4" y="975696"/>
            <a:ext cx="8799831" cy="51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6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400" dirty="0"/>
              <a:t>¿Qué es un CRM?</a:t>
            </a:r>
          </a:p>
          <a:p>
            <a:r>
              <a:rPr lang="es-ES" sz="2800" b="1" dirty="0"/>
              <a:t>Objetivos</a:t>
            </a:r>
            <a:endParaRPr lang="es-ES" sz="2400" b="1" dirty="0"/>
          </a:p>
          <a:p>
            <a:r>
              <a:rPr lang="es-ES" sz="2400" dirty="0"/>
              <a:t>Ventajas e inconvenientes</a:t>
            </a:r>
          </a:p>
          <a:p>
            <a:r>
              <a:rPr lang="es-ES" sz="2400" dirty="0"/>
              <a:t>Arquitectura</a:t>
            </a:r>
          </a:p>
          <a:p>
            <a:r>
              <a:rPr lang="es-ES" sz="2400" dirty="0"/>
              <a:t>Integración con ERP</a:t>
            </a:r>
          </a:p>
          <a:p>
            <a:r>
              <a:rPr lang="es-ES" sz="2400" dirty="0" err="1"/>
              <a:t>CRMs</a:t>
            </a:r>
            <a:r>
              <a:rPr lang="es-ES" sz="2400" dirty="0"/>
              <a:t> más usados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6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3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5E56F89-A64A-5243-A231-41A9AC85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43542" y="4750389"/>
            <a:ext cx="3585028" cy="216566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4362921"/>
          </a:xfrm>
        </p:spPr>
        <p:txBody>
          <a:bodyPr>
            <a:normAutofit/>
          </a:bodyPr>
          <a:lstStyle/>
          <a:p>
            <a:r>
              <a:rPr lang="es-ES" sz="2800" b="1" dirty="0"/>
              <a:t>Optimizar procesos en la empresa </a:t>
            </a:r>
            <a:r>
              <a:rPr lang="es-ES" sz="2800" b="1" strike="sngStrike" dirty="0"/>
              <a:t>de manera inmediata</a:t>
            </a:r>
          </a:p>
          <a:p>
            <a:pPr lvl="1">
              <a:buFont typeface="Zapf Dingbats"/>
              <a:buChar char="✔"/>
            </a:pPr>
            <a:r>
              <a:rPr lang="es-ES" sz="2600" dirty="0"/>
              <a:t>Integración e integridad de datos</a:t>
            </a:r>
          </a:p>
          <a:p>
            <a:pPr lvl="1">
              <a:buFont typeface="Zapf Dingbats"/>
              <a:buChar char="✔"/>
            </a:pPr>
            <a:r>
              <a:rPr lang="es-ES" sz="2600" dirty="0"/>
              <a:t>Comunicación entre subsistemas</a:t>
            </a:r>
          </a:p>
          <a:p>
            <a:pPr lvl="1">
              <a:buFont typeface="Zapf Dingbats"/>
              <a:buChar char="✔"/>
            </a:pPr>
            <a:r>
              <a:rPr lang="es-ES" sz="2600" dirty="0"/>
              <a:t>Evitar duplicidades</a:t>
            </a:r>
          </a:p>
          <a:p>
            <a:pPr lvl="1">
              <a:buFont typeface="Zapf Dingbats"/>
              <a:buChar char="✔"/>
            </a:pPr>
            <a:r>
              <a:rPr lang="es-ES" sz="2600" dirty="0"/>
              <a:t>Minimizar procesos manuales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7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607762-0604-7441-B9F5-0E6BAFF4279F}"/>
              </a:ext>
            </a:extLst>
          </p:cNvPr>
          <p:cNvSpPr txBox="1"/>
          <p:nvPr/>
        </p:nvSpPr>
        <p:spPr>
          <a:xfrm>
            <a:off x="3783456" y="5325390"/>
            <a:ext cx="2293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Sí, en gran parte son los mismos que los del ERP</a:t>
            </a:r>
          </a:p>
        </p:txBody>
      </p:sp>
    </p:spTree>
    <p:extLst>
      <p:ext uri="{BB962C8B-B14F-4D97-AF65-F5344CB8AC3E}">
        <p14:creationId xmlns:p14="http://schemas.microsoft.com/office/powerpoint/2010/main" val="242254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5E56F89-A64A-5243-A231-41A9AC85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43542" y="4750389"/>
            <a:ext cx="3585028" cy="216566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4362921"/>
          </a:xfrm>
        </p:spPr>
        <p:txBody>
          <a:bodyPr>
            <a:normAutofit/>
          </a:bodyPr>
          <a:lstStyle/>
          <a:p>
            <a:r>
              <a:rPr lang="es-ES" sz="2800" dirty="0"/>
              <a:t>Gestionar relaciones con clientes</a:t>
            </a:r>
          </a:p>
          <a:p>
            <a:r>
              <a:rPr lang="es-ES" sz="2800" dirty="0"/>
              <a:t>Identificar </a:t>
            </a:r>
            <a:r>
              <a:rPr lang="es-ES" sz="2800" b="1" dirty="0"/>
              <a:t>leads</a:t>
            </a:r>
          </a:p>
          <a:p>
            <a:r>
              <a:rPr lang="es-ES" sz="2800" dirty="0"/>
              <a:t>Fidelizar clientes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8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607762-0604-7441-B9F5-0E6BAFF4279F}"/>
              </a:ext>
            </a:extLst>
          </p:cNvPr>
          <p:cNvSpPr txBox="1"/>
          <p:nvPr/>
        </p:nvSpPr>
        <p:spPr>
          <a:xfrm>
            <a:off x="3783456" y="5325390"/>
            <a:ext cx="2293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Sin embargo, CRM se centra en el aspecto de clientes y ventas</a:t>
            </a:r>
          </a:p>
        </p:txBody>
      </p:sp>
    </p:spTree>
    <p:extLst>
      <p:ext uri="{BB962C8B-B14F-4D97-AF65-F5344CB8AC3E}">
        <p14:creationId xmlns:p14="http://schemas.microsoft.com/office/powerpoint/2010/main" val="366372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71091-96C4-E744-AD85-C6BFA7F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963"/>
            <a:ext cx="6347713" cy="897848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0488E-E57B-2B49-B1B9-6978E2D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33078"/>
            <a:ext cx="7286172" cy="3880773"/>
          </a:xfrm>
        </p:spPr>
        <p:txBody>
          <a:bodyPr>
            <a:normAutofit/>
          </a:bodyPr>
          <a:lstStyle/>
          <a:p>
            <a:r>
              <a:rPr lang="es-ES" sz="2400" dirty="0"/>
              <a:t>¿Qué es un CRM?</a:t>
            </a:r>
          </a:p>
          <a:p>
            <a:r>
              <a:rPr lang="es-ES" sz="2400" dirty="0"/>
              <a:t>Objetivos</a:t>
            </a:r>
          </a:p>
          <a:p>
            <a:r>
              <a:rPr lang="es-ES" sz="2800" b="1" dirty="0"/>
              <a:t>Ventajas e inconvenientes</a:t>
            </a:r>
          </a:p>
          <a:p>
            <a:r>
              <a:rPr lang="es-ES" sz="2400" dirty="0"/>
              <a:t>Arquitectura</a:t>
            </a:r>
          </a:p>
          <a:p>
            <a:r>
              <a:rPr lang="es-ES" sz="2400" dirty="0"/>
              <a:t>Integración con ERP</a:t>
            </a:r>
          </a:p>
          <a:p>
            <a:r>
              <a:rPr lang="es-ES" sz="2400" dirty="0" err="1"/>
              <a:t>CRMs</a:t>
            </a:r>
            <a:r>
              <a:rPr lang="es-ES" sz="2400" dirty="0"/>
              <a:t> más usados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8DD568-9D2F-9349-9106-31CE89D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2571" y="6255118"/>
            <a:ext cx="986664" cy="365125"/>
          </a:xfrm>
        </p:spPr>
        <p:txBody>
          <a:bodyPr/>
          <a:lstStyle/>
          <a:p>
            <a:fld id="{D57F1E4F-1CFF-5643-939E-217C01CDF565}" type="slidenum">
              <a:rPr lang="en-US" sz="2400" b="1" smtClean="0">
                <a:solidFill>
                  <a:schemeClr val="bg1"/>
                </a:solidFill>
              </a:rPr>
              <a:pPr/>
              <a:t>9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394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{394884D6-74A8-3947-945C-2268F3A47E69}tf10001060</Template>
  <TotalTime>1401</TotalTime>
  <Words>364</Words>
  <Application>Microsoft Macintosh PowerPoint</Application>
  <PresentationFormat>Presentación en pantalla (4:3)</PresentationFormat>
  <Paragraphs>122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 3</vt:lpstr>
      <vt:lpstr>Zapf Dingbats</vt:lpstr>
      <vt:lpstr>Faceta</vt:lpstr>
      <vt:lpstr>UT2. El CRM Sistemas de Gestión Empresarial</vt:lpstr>
      <vt:lpstr>ÍNDICE</vt:lpstr>
      <vt:lpstr>ÍNDICE</vt:lpstr>
      <vt:lpstr>¿Qué es un CRM?</vt:lpstr>
      <vt:lpstr>¿Qué es un CRM?</vt:lpstr>
      <vt:lpstr>ÍNDICE</vt:lpstr>
      <vt:lpstr>Objetivos</vt:lpstr>
      <vt:lpstr>Objetivos</vt:lpstr>
      <vt:lpstr>ÍNDICE</vt:lpstr>
      <vt:lpstr>Ventajas</vt:lpstr>
      <vt:lpstr>Ventajas</vt:lpstr>
      <vt:lpstr>Ventajas</vt:lpstr>
      <vt:lpstr>Ventajas</vt:lpstr>
      <vt:lpstr>Ventajas</vt:lpstr>
      <vt:lpstr>Ventajas</vt:lpstr>
      <vt:lpstr>Desventajas</vt:lpstr>
      <vt:lpstr>ÍNDICE</vt:lpstr>
      <vt:lpstr>Arquitectura</vt:lpstr>
      <vt:lpstr>ÍNDICE</vt:lpstr>
      <vt:lpstr>Integración con ERP</vt:lpstr>
      <vt:lpstr>Integración con ERP</vt:lpstr>
      <vt:lpstr>ÍNDICE</vt:lpstr>
      <vt:lpstr>Algunos CRMs más usados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Acceso a Datos Presentación de la asignatura</dc:title>
  <dc:creator>Jorge Roncel Camero</dc:creator>
  <cp:lastModifiedBy>Jorge Roncel Camero</cp:lastModifiedBy>
  <cp:revision>160</cp:revision>
  <dcterms:created xsi:type="dcterms:W3CDTF">2020-09-08T08:02:04Z</dcterms:created>
  <dcterms:modified xsi:type="dcterms:W3CDTF">2020-10-22T20:03:37Z</dcterms:modified>
</cp:coreProperties>
</file>