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5" r:id="rId1"/>
  </p:sldMasterIdLst>
  <p:notesMasterIdLst>
    <p:notesMasterId r:id="rId26"/>
  </p:notesMasterIdLst>
  <p:sldIdLst>
    <p:sldId id="256" r:id="rId2"/>
    <p:sldId id="261" r:id="rId3"/>
    <p:sldId id="283" r:id="rId4"/>
    <p:sldId id="259" r:id="rId5"/>
    <p:sldId id="268" r:id="rId6"/>
    <p:sldId id="262" r:id="rId7"/>
    <p:sldId id="263" r:id="rId8"/>
    <p:sldId id="264" r:id="rId9"/>
    <p:sldId id="269" r:id="rId10"/>
    <p:sldId id="266" r:id="rId11"/>
    <p:sldId id="267" r:id="rId12"/>
    <p:sldId id="270" r:id="rId13"/>
    <p:sldId id="271" r:id="rId14"/>
    <p:sldId id="272" r:id="rId15"/>
    <p:sldId id="273" r:id="rId16"/>
    <p:sldId id="274" r:id="rId17"/>
    <p:sldId id="275" r:id="rId18"/>
    <p:sldId id="276" r:id="rId19"/>
    <p:sldId id="277" r:id="rId20"/>
    <p:sldId id="279" r:id="rId21"/>
    <p:sldId id="278"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9"/>
    <p:restoredTop sz="82325"/>
  </p:normalViewPr>
  <p:slideViewPr>
    <p:cSldViewPr snapToGrid="0" snapToObjects="1">
      <p:cViewPr varScale="1">
        <p:scale>
          <a:sx n="88" d="100"/>
          <a:sy n="88" d="100"/>
        </p:scale>
        <p:origin x="19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08F75-409E-D942-8C16-E28653400BB4}" type="datetimeFigureOut">
              <a:rPr lang="es-ES" smtClean="0"/>
              <a:t>21/9/20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A48E3-DA77-054D-B35B-4131E93C7D18}" type="slidenum">
              <a:rPr lang="es-ES" smtClean="0"/>
              <a:t>‹Nº›</a:t>
            </a:fld>
            <a:endParaRPr lang="es-ES"/>
          </a:p>
        </p:txBody>
      </p:sp>
    </p:spTree>
    <p:extLst>
      <p:ext uri="{BB962C8B-B14F-4D97-AF65-F5344CB8AC3E}">
        <p14:creationId xmlns:p14="http://schemas.microsoft.com/office/powerpoint/2010/main" val="65385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Replicación de la información de manera más rápida y eficiente</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7</a:t>
            </a:fld>
            <a:endParaRPr lang="es-ES"/>
          </a:p>
        </p:txBody>
      </p:sp>
    </p:spTree>
    <p:extLst>
      <p:ext uri="{BB962C8B-B14F-4D97-AF65-F5344CB8AC3E}">
        <p14:creationId xmlns:p14="http://schemas.microsoft.com/office/powerpoint/2010/main" val="62438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solidFill>
                  <a:srgbClr val="7030A0"/>
                </a:solidFill>
              </a:rPr>
              <a:t>Ejemplos: </a:t>
            </a:r>
            <a:r>
              <a:rPr lang="es-ES" b="0" dirty="0" err="1">
                <a:solidFill>
                  <a:srgbClr val="7030A0"/>
                </a:solidFill>
              </a:rPr>
              <a:t>ObjetivityDB</a:t>
            </a:r>
            <a:r>
              <a:rPr lang="es-ES" b="0" dirty="0">
                <a:solidFill>
                  <a:srgbClr val="7030A0"/>
                </a:solidFill>
              </a:rPr>
              <a:t>, </a:t>
            </a:r>
            <a:r>
              <a:rPr lang="es-ES" b="0" dirty="0" err="1">
                <a:solidFill>
                  <a:srgbClr val="7030A0"/>
                </a:solidFill>
              </a:rPr>
              <a:t>Versant</a:t>
            </a:r>
            <a:r>
              <a:rPr lang="es-ES" b="0" dirty="0">
                <a:solidFill>
                  <a:srgbClr val="7030A0"/>
                </a:solidFill>
              </a:rPr>
              <a:t>, </a:t>
            </a:r>
            <a:r>
              <a:rPr lang="es-ES" b="0" dirty="0" err="1">
                <a:solidFill>
                  <a:srgbClr val="7030A0"/>
                </a:solidFill>
              </a:rPr>
              <a:t>VelocityDB</a:t>
            </a:r>
            <a:r>
              <a:rPr lang="es-ES" b="0" dirty="0">
                <a:solidFill>
                  <a:srgbClr val="7030A0"/>
                </a:solidFill>
              </a:rPr>
              <a:t>, </a:t>
            </a:r>
            <a:r>
              <a:rPr lang="es-ES" b="0" dirty="0" err="1">
                <a:solidFill>
                  <a:srgbClr val="7030A0"/>
                </a:solidFill>
              </a:rPr>
              <a:t>ObjectDB</a:t>
            </a:r>
            <a:endParaRPr lang="es-ES" b="0" dirty="0">
              <a:solidFill>
                <a:srgbClr val="7030A0"/>
              </a:solidFill>
            </a:endParaRPr>
          </a:p>
        </p:txBody>
      </p:sp>
      <p:sp>
        <p:nvSpPr>
          <p:cNvPr id="4" name="Marcador de número de diapositiva 3"/>
          <p:cNvSpPr>
            <a:spLocks noGrp="1"/>
          </p:cNvSpPr>
          <p:nvPr>
            <p:ph type="sldNum" sz="quarter" idx="5"/>
          </p:nvPr>
        </p:nvSpPr>
        <p:spPr/>
        <p:txBody>
          <a:bodyPr/>
          <a:lstStyle/>
          <a:p>
            <a:fld id="{ADFA48E3-DA77-054D-B35B-4131E93C7D18}" type="slidenum">
              <a:rPr lang="es-ES" smtClean="0"/>
              <a:t>22</a:t>
            </a:fld>
            <a:endParaRPr lang="es-ES"/>
          </a:p>
        </p:txBody>
      </p:sp>
    </p:spTree>
    <p:extLst>
      <p:ext uri="{BB962C8B-B14F-4D97-AF65-F5344CB8AC3E}">
        <p14:creationId xmlns:p14="http://schemas.microsoft.com/office/powerpoint/2010/main" val="160615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solidFill>
                  <a:srgbClr val="7030A0"/>
                </a:solidFill>
              </a:rPr>
              <a:t>Desfase Objeto-relacional</a:t>
            </a:r>
          </a:p>
          <a:p>
            <a:r>
              <a:rPr lang="es-ES" b="0" dirty="0">
                <a:solidFill>
                  <a:srgbClr val="7030A0"/>
                </a:solidFill>
              </a:rPr>
              <a:t>Manualmente: JDBC, api de java de más bajo nivel donde el programador tiene que picar las consultas dentro de la aplicación. Bastante tedioso, aunque muchas empresas aún lo usan.</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23</a:t>
            </a:fld>
            <a:endParaRPr lang="es-ES"/>
          </a:p>
        </p:txBody>
      </p:sp>
    </p:spTree>
    <p:extLst>
      <p:ext uri="{BB962C8B-B14F-4D97-AF65-F5344CB8AC3E}">
        <p14:creationId xmlns:p14="http://schemas.microsoft.com/office/powerpoint/2010/main" val="150367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dirty="0">
                <a:solidFill>
                  <a:srgbClr val="7030A0"/>
                </a:solidFill>
              </a:rPr>
              <a:t>Ejemplos: </a:t>
            </a:r>
            <a:r>
              <a:rPr lang="es-ES" b="0" dirty="0" err="1">
                <a:solidFill>
                  <a:srgbClr val="7030A0"/>
                </a:solidFill>
              </a:rPr>
              <a:t>ObjetivityDB</a:t>
            </a:r>
            <a:r>
              <a:rPr lang="es-ES" b="0" dirty="0">
                <a:solidFill>
                  <a:srgbClr val="7030A0"/>
                </a:solidFill>
              </a:rPr>
              <a:t>, </a:t>
            </a:r>
            <a:r>
              <a:rPr lang="es-ES" b="0" dirty="0" err="1">
                <a:solidFill>
                  <a:srgbClr val="7030A0"/>
                </a:solidFill>
              </a:rPr>
              <a:t>Versant</a:t>
            </a:r>
            <a:r>
              <a:rPr lang="es-ES" b="0" dirty="0">
                <a:solidFill>
                  <a:srgbClr val="7030A0"/>
                </a:solidFill>
              </a:rPr>
              <a:t>, </a:t>
            </a:r>
            <a:r>
              <a:rPr lang="es-ES" b="0" dirty="0" err="1">
                <a:solidFill>
                  <a:srgbClr val="7030A0"/>
                </a:solidFill>
              </a:rPr>
              <a:t>VelocityDB</a:t>
            </a:r>
            <a:r>
              <a:rPr lang="es-ES" b="0" dirty="0">
                <a:solidFill>
                  <a:srgbClr val="7030A0"/>
                </a:solidFill>
              </a:rPr>
              <a:t>, </a:t>
            </a:r>
            <a:r>
              <a:rPr lang="es-ES" b="0" dirty="0" err="1">
                <a:solidFill>
                  <a:srgbClr val="7030A0"/>
                </a:solidFill>
              </a:rPr>
              <a:t>ObjectDB</a:t>
            </a:r>
            <a:endParaRPr lang="es-ES" b="0" dirty="0">
              <a:solidFill>
                <a:srgbClr val="7030A0"/>
              </a:solidFill>
            </a:endParaRPr>
          </a:p>
          <a:p>
            <a:r>
              <a:rPr lang="es-ES" b="0" dirty="0">
                <a:solidFill>
                  <a:srgbClr val="7030A0"/>
                </a:solidFill>
              </a:rPr>
              <a:t>ACID vs BASE</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24</a:t>
            </a:fld>
            <a:endParaRPr lang="es-ES"/>
          </a:p>
        </p:txBody>
      </p:sp>
    </p:spTree>
    <p:extLst>
      <p:ext uri="{BB962C8B-B14F-4D97-AF65-F5344CB8AC3E}">
        <p14:creationId xmlns:p14="http://schemas.microsoft.com/office/powerpoint/2010/main" val="306170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Destacar el enorme avance producido en apenas 50 años comparado con el tiempo que han tardado los avances anteriores.</a:t>
            </a:r>
          </a:p>
          <a:p>
            <a:r>
              <a:rPr lang="es-ES" dirty="0"/>
              <a:t>Cantidad de información a almacenar, espacio, velocidad de lectura y escritura, precio, etc.</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8</a:t>
            </a:fld>
            <a:endParaRPr lang="es-ES"/>
          </a:p>
        </p:txBody>
      </p:sp>
    </p:spTree>
    <p:extLst>
      <p:ext uri="{BB962C8B-B14F-4D97-AF65-F5344CB8AC3E}">
        <p14:creationId xmlns:p14="http://schemas.microsoft.com/office/powerpoint/2010/main" val="90622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Facilidad de uso</a:t>
            </a:r>
          </a:p>
          <a:p>
            <a:r>
              <a:rPr lang="es-ES" dirty="0"/>
              <a:t>Organización de los datos</a:t>
            </a:r>
          </a:p>
          <a:p>
            <a:r>
              <a:rPr lang="es-ES" dirty="0"/>
              <a:t>Escalabilidad</a:t>
            </a:r>
          </a:p>
          <a:p>
            <a:r>
              <a:rPr lang="es-ES" dirty="0"/>
              <a:t>Trazabilidad y consistencia</a:t>
            </a:r>
          </a:p>
          <a:p>
            <a:r>
              <a:rPr lang="es-ES" dirty="0"/>
              <a:t>Integración de fuentes de datos</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14</a:t>
            </a:fld>
            <a:endParaRPr lang="es-ES"/>
          </a:p>
        </p:txBody>
      </p:sp>
    </p:spTree>
    <p:extLst>
      <p:ext uri="{BB962C8B-B14F-4D97-AF65-F5344CB8AC3E}">
        <p14:creationId xmlns:p14="http://schemas.microsoft.com/office/powerpoint/2010/main" val="135329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 válido para grandes cantidades de información o con operaciones (CRUD).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Sistemas de información orientados al proceso: se diseñaban aplicaciones para tareas o procesos distintas.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Ejemplo colegio: 1 aplicación para gestionar faltas, otra para matriculaciones, otra para notas. Cada estructura de datos era PROPIA de cada aplicación </a:t>
            </a:r>
            <a:r>
              <a:rPr lang="es-ES" dirty="0">
                <a:sym typeface="Wingdings" pitchFamily="2" charset="2"/>
              </a:rPr>
              <a:t> integración 0</a:t>
            </a:r>
            <a:endParaRPr lang="es-ES" dirty="0"/>
          </a:p>
          <a:p>
            <a:endParaRPr lang="es-ES" dirty="0"/>
          </a:p>
        </p:txBody>
      </p:sp>
      <p:sp>
        <p:nvSpPr>
          <p:cNvPr id="4" name="Marcador de número de diapositiva 3"/>
          <p:cNvSpPr>
            <a:spLocks noGrp="1"/>
          </p:cNvSpPr>
          <p:nvPr>
            <p:ph type="sldNum" sz="quarter" idx="5"/>
          </p:nvPr>
        </p:nvSpPr>
        <p:spPr/>
        <p:txBody>
          <a:bodyPr/>
          <a:lstStyle/>
          <a:p>
            <a:fld id="{ADFA48E3-DA77-054D-B35B-4131E93C7D18}" type="slidenum">
              <a:rPr lang="es-ES" smtClean="0"/>
              <a:t>16</a:t>
            </a:fld>
            <a:endParaRPr lang="es-ES"/>
          </a:p>
        </p:txBody>
      </p:sp>
    </p:spTree>
    <p:extLst>
      <p:ext uri="{BB962C8B-B14F-4D97-AF65-F5344CB8AC3E}">
        <p14:creationId xmlns:p14="http://schemas.microsoft.com/office/powerpoint/2010/main" val="278580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Estructura básica: tabla</a:t>
            </a:r>
          </a:p>
          <a:p>
            <a:r>
              <a:rPr lang="es-ES" dirty="0"/>
              <a:t>Ejemplos SGBD Relacionales: </a:t>
            </a:r>
            <a:r>
              <a:rPr lang="es-ES" dirty="0" err="1"/>
              <a:t>MySQL</a:t>
            </a:r>
            <a:r>
              <a:rPr lang="es-ES" dirty="0"/>
              <a:t>, </a:t>
            </a:r>
            <a:r>
              <a:rPr lang="es-ES" dirty="0" err="1"/>
              <a:t>MariaDB</a:t>
            </a:r>
            <a:r>
              <a:rPr lang="es-ES" dirty="0"/>
              <a:t>, </a:t>
            </a:r>
            <a:r>
              <a:rPr lang="es-ES" dirty="0" err="1"/>
              <a:t>SQLite</a:t>
            </a:r>
            <a:r>
              <a:rPr lang="es-ES" dirty="0"/>
              <a:t>, </a:t>
            </a:r>
            <a:r>
              <a:rPr lang="es-ES" dirty="0" err="1"/>
              <a:t>PostgreSQL</a:t>
            </a:r>
            <a:r>
              <a:rPr lang="es-ES" dirty="0"/>
              <a:t>, Oracle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Sistemas de información </a:t>
            </a:r>
            <a:r>
              <a:rPr lang="es-ES" b="1" dirty="0">
                <a:solidFill>
                  <a:srgbClr val="7030A0"/>
                </a:solidFill>
              </a:rPr>
              <a:t>orientados los datos: </a:t>
            </a:r>
            <a:r>
              <a:rPr lang="es-ES" b="0" dirty="0">
                <a:solidFill>
                  <a:srgbClr val="7030A0"/>
                </a:solidFill>
              </a:rPr>
              <a:t>datos almacenados en única fuente al que acceden distintos procesos. Favorece integración.</a:t>
            </a:r>
            <a:endParaRPr lang="es-ES" b="1" dirty="0">
              <a:solidFill>
                <a:srgbClr val="7030A0"/>
              </a:solidFill>
            </a:endParaRPr>
          </a:p>
        </p:txBody>
      </p:sp>
      <p:sp>
        <p:nvSpPr>
          <p:cNvPr id="4" name="Marcador de número de diapositiva 3"/>
          <p:cNvSpPr>
            <a:spLocks noGrp="1"/>
          </p:cNvSpPr>
          <p:nvPr>
            <p:ph type="sldNum" sz="quarter" idx="5"/>
          </p:nvPr>
        </p:nvSpPr>
        <p:spPr/>
        <p:txBody>
          <a:bodyPr/>
          <a:lstStyle/>
          <a:p>
            <a:fld id="{ADFA48E3-DA77-054D-B35B-4131E93C7D18}" type="slidenum">
              <a:rPr lang="es-ES" smtClean="0"/>
              <a:t>17</a:t>
            </a:fld>
            <a:endParaRPr lang="es-ES"/>
          </a:p>
        </p:txBody>
      </p:sp>
    </p:spTree>
    <p:extLst>
      <p:ext uri="{BB962C8B-B14F-4D97-AF65-F5344CB8AC3E}">
        <p14:creationId xmlns:p14="http://schemas.microsoft.com/office/powerpoint/2010/main" val="356699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SGBD: Programas que permitirán manejar la información de la BBDD, bien a usuarios o a aplicaciones</a:t>
            </a:r>
          </a:p>
        </p:txBody>
      </p:sp>
      <p:sp>
        <p:nvSpPr>
          <p:cNvPr id="4" name="Marcador de número de diapositiva 3"/>
          <p:cNvSpPr>
            <a:spLocks noGrp="1"/>
          </p:cNvSpPr>
          <p:nvPr>
            <p:ph type="sldNum" sz="quarter" idx="5"/>
          </p:nvPr>
        </p:nvSpPr>
        <p:spPr/>
        <p:txBody>
          <a:bodyPr/>
          <a:lstStyle/>
          <a:p>
            <a:fld id="{ADFA48E3-DA77-054D-B35B-4131E93C7D18}" type="slidenum">
              <a:rPr lang="es-ES" smtClean="0"/>
              <a:t>18</a:t>
            </a:fld>
            <a:endParaRPr lang="es-ES"/>
          </a:p>
        </p:txBody>
      </p:sp>
    </p:spTree>
    <p:extLst>
      <p:ext uri="{BB962C8B-B14F-4D97-AF65-F5344CB8AC3E}">
        <p14:creationId xmlns:p14="http://schemas.microsoft.com/office/powerpoint/2010/main" val="158654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DFA48E3-DA77-054D-B35B-4131E93C7D18}" type="slidenum">
              <a:rPr lang="es-ES" smtClean="0"/>
              <a:t>19</a:t>
            </a:fld>
            <a:endParaRPr lang="es-ES"/>
          </a:p>
        </p:txBody>
      </p:sp>
    </p:spTree>
    <p:extLst>
      <p:ext uri="{BB962C8B-B14F-4D97-AF65-F5344CB8AC3E}">
        <p14:creationId xmlns:p14="http://schemas.microsoft.com/office/powerpoint/2010/main" val="2499663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DFA48E3-DA77-054D-B35B-4131E93C7D18}" type="slidenum">
              <a:rPr lang="es-ES" smtClean="0"/>
              <a:t>20</a:t>
            </a:fld>
            <a:endParaRPr lang="es-ES"/>
          </a:p>
        </p:txBody>
      </p:sp>
    </p:spTree>
    <p:extLst>
      <p:ext uri="{BB962C8B-B14F-4D97-AF65-F5344CB8AC3E}">
        <p14:creationId xmlns:p14="http://schemas.microsoft.com/office/powerpoint/2010/main" val="28538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solidFill>
                <a:srgbClr val="7030A0"/>
              </a:solidFill>
            </a:endParaRPr>
          </a:p>
        </p:txBody>
      </p:sp>
      <p:sp>
        <p:nvSpPr>
          <p:cNvPr id="4" name="Marcador de número de diapositiva 3"/>
          <p:cNvSpPr>
            <a:spLocks noGrp="1"/>
          </p:cNvSpPr>
          <p:nvPr>
            <p:ph type="sldNum" sz="quarter" idx="5"/>
          </p:nvPr>
        </p:nvSpPr>
        <p:spPr/>
        <p:txBody>
          <a:bodyPr/>
          <a:lstStyle/>
          <a:p>
            <a:fld id="{ADFA48E3-DA77-054D-B35B-4131E93C7D18}" type="slidenum">
              <a:rPr lang="es-ES" smtClean="0"/>
              <a:t>21</a:t>
            </a:fld>
            <a:endParaRPr lang="es-ES"/>
          </a:p>
        </p:txBody>
      </p:sp>
    </p:spTree>
    <p:extLst>
      <p:ext uri="{BB962C8B-B14F-4D97-AF65-F5344CB8AC3E}">
        <p14:creationId xmlns:p14="http://schemas.microsoft.com/office/powerpoint/2010/main" val="176336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D2090E3-7345-D440-8F5F-2267D551FB1D}"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6081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3CB1D07D-C5DE-794C-87BE-BB7C6589CCAF}"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704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85B650B-A7C7-BD4B-8442-DA46FA0B1059}"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8156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1151BF2-2A0A-0A4E-A041-326FADF4B7F0}"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8653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FCC7B95-E7DA-9943-B2ED-9957F988329C}"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58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77000B99-56F6-9C4F-8E39-23F0B0A9C858}"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008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3F4AA2BC-F978-204D-9120-880C2CF69D88}"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55799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AACDD75-EC0E-AB4B-BDC4-E2E28E238219}"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0854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A656405-CC13-CD40-998B-EDD4E5D97F23}"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589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5FB4B6EB-C129-0A40-9BD2-EA9FF031A70D}" type="datetime1">
              <a:rPr lang="es-E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056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51FE260E-B881-AB42-A6FB-F24BB3C50010}" type="datetime1">
              <a:rPr lang="es-E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2436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5E213111-7FEF-EC45-AFB6-78534D39A7ED}" type="datetime1">
              <a:rPr lang="es-ES" smtClean="0"/>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8254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F42F2E-08C3-934C-965B-6A8275067789}" type="datetime1">
              <a:rPr lang="es-E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2669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2671F-E772-684C-986E-FA92114F4A08}" type="datetime1">
              <a:rPr lang="es-ES" smtClean="0"/>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730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F9396630-89CA-D245-B33B-7DED2E8A34BB}" type="datetime1">
              <a:rPr lang="es-E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932260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BCC28F51-C9FA-EB4B-B706-88023C6D1A3A}" type="datetime1">
              <a:rPr lang="es-E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135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5B3960-53A3-334B-82AF-0434B73B3DDD}" type="datetime1">
              <a:rPr lang="es-ES" smtClean="0"/>
              <a:t>21/9/20</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208070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FBE945-5DC3-3E4E-B55C-402F57272C2E}"/>
              </a:ext>
            </a:extLst>
          </p:cNvPr>
          <p:cNvSpPr>
            <a:spLocks noGrp="1"/>
          </p:cNvSpPr>
          <p:nvPr>
            <p:ph type="ctrTitle"/>
          </p:nvPr>
        </p:nvSpPr>
        <p:spPr>
          <a:xfrm>
            <a:off x="1130595" y="1543792"/>
            <a:ext cx="5826719" cy="2507044"/>
          </a:xfrm>
        </p:spPr>
        <p:txBody>
          <a:bodyPr/>
          <a:lstStyle/>
          <a:p>
            <a:r>
              <a:rPr lang="es-ES" b="1" dirty="0">
                <a:solidFill>
                  <a:schemeClr val="tx1"/>
                </a:solidFill>
              </a:rPr>
              <a:t>Acceso a Datos</a:t>
            </a:r>
            <a:br>
              <a:rPr lang="es-ES" dirty="0"/>
            </a:br>
            <a:r>
              <a:rPr lang="es-ES" sz="4800" dirty="0">
                <a:solidFill>
                  <a:schemeClr val="tx1"/>
                </a:solidFill>
              </a:rPr>
              <a:t>Introducción</a:t>
            </a:r>
            <a:endParaRPr lang="es-ES" dirty="0">
              <a:solidFill>
                <a:schemeClr val="tx1"/>
              </a:solidFill>
            </a:endParaRPr>
          </a:p>
        </p:txBody>
      </p:sp>
      <p:sp>
        <p:nvSpPr>
          <p:cNvPr id="3" name="Subtítulo 2">
            <a:extLst>
              <a:ext uri="{FF2B5EF4-FFF2-40B4-BE49-F238E27FC236}">
                <a16:creationId xmlns:a16="http://schemas.microsoft.com/office/drawing/2014/main" id="{68347184-8DA4-8C4A-A8B1-23CDCE04B9F0}"/>
              </a:ext>
            </a:extLst>
          </p:cNvPr>
          <p:cNvSpPr>
            <a:spLocks noGrp="1"/>
          </p:cNvSpPr>
          <p:nvPr>
            <p:ph type="subTitle" idx="1"/>
          </p:nvPr>
        </p:nvSpPr>
        <p:spPr/>
        <p:txBody>
          <a:bodyPr/>
          <a:lstStyle/>
          <a:p>
            <a:r>
              <a:rPr lang="es-ES" dirty="0"/>
              <a:t>2º CFGS DAM – Curso 2020/2021</a:t>
            </a:r>
          </a:p>
          <a:p>
            <a:r>
              <a:rPr lang="es-ES" dirty="0"/>
              <a:t>Profesor: Jorge Roncel Camero</a:t>
            </a:r>
          </a:p>
        </p:txBody>
      </p:sp>
    </p:spTree>
    <p:extLst>
      <p:ext uri="{BB962C8B-B14F-4D97-AF65-F5344CB8AC3E}">
        <p14:creationId xmlns:p14="http://schemas.microsoft.com/office/powerpoint/2010/main" val="134695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10</a:t>
            </a:fld>
            <a:endParaRPr lang="en-US" sz="2400" b="1" dirty="0">
              <a:solidFill>
                <a:schemeClr val="bg1"/>
              </a:solidFill>
            </a:endParaRPr>
          </a:p>
        </p:txBody>
      </p:sp>
      <p:pic>
        <p:nvPicPr>
          <p:cNvPr id="6" name="Imagen 5">
            <a:extLst>
              <a:ext uri="{FF2B5EF4-FFF2-40B4-BE49-F238E27FC236}">
                <a16:creationId xmlns:a16="http://schemas.microsoft.com/office/drawing/2014/main" id="{2BBBE409-2C82-E045-944B-F27F9BA63650}"/>
              </a:ext>
            </a:extLst>
          </p:cNvPr>
          <p:cNvPicPr>
            <a:picLocks noChangeAspect="1"/>
          </p:cNvPicPr>
          <p:nvPr/>
        </p:nvPicPr>
        <p:blipFill>
          <a:blip r:embed="rId2"/>
          <a:stretch>
            <a:fillRect/>
          </a:stretch>
        </p:blipFill>
        <p:spPr>
          <a:xfrm>
            <a:off x="786339" y="1348015"/>
            <a:ext cx="7232650" cy="4422724"/>
          </a:xfrm>
          <a:prstGeom prst="rect">
            <a:avLst/>
          </a:prstGeom>
        </p:spPr>
      </p:pic>
      <p:sp>
        <p:nvSpPr>
          <p:cNvPr id="10" name="Título 1">
            <a:extLst>
              <a:ext uri="{FF2B5EF4-FFF2-40B4-BE49-F238E27FC236}">
                <a16:creationId xmlns:a16="http://schemas.microsoft.com/office/drawing/2014/main" id="{B416D436-604D-2C46-BFA3-BE7799E5577F}"/>
              </a:ext>
            </a:extLst>
          </p:cNvPr>
          <p:cNvSpPr txBox="1">
            <a:spLocks/>
          </p:cNvSpPr>
          <p:nvPr/>
        </p:nvSpPr>
        <p:spPr>
          <a:xfrm>
            <a:off x="609600" y="455221"/>
            <a:ext cx="6347713" cy="7494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solidFill>
                  <a:schemeClr val="tx1"/>
                </a:solidFill>
              </a:rPr>
              <a:t>Persistencia de datos</a:t>
            </a:r>
            <a:endParaRPr lang="es-ES" dirty="0">
              <a:solidFill>
                <a:schemeClr val="tx1"/>
              </a:solidFill>
            </a:endParaRPr>
          </a:p>
        </p:txBody>
      </p:sp>
    </p:spTree>
    <p:extLst>
      <p:ext uri="{BB962C8B-B14F-4D97-AF65-F5344CB8AC3E}">
        <p14:creationId xmlns:p14="http://schemas.microsoft.com/office/powerpoint/2010/main" val="181696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normAutofit/>
          </a:bodyPr>
          <a:lstStyle/>
          <a:p>
            <a:r>
              <a:rPr lang="es-ES" dirty="0">
                <a:solidFill>
                  <a:schemeClr val="tx1"/>
                </a:solidFill>
              </a:rPr>
              <a:t>Persistencia de datos</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11</a:t>
            </a:fld>
            <a:endParaRPr lang="en-US" sz="2400" b="1" dirty="0">
              <a:solidFill>
                <a:schemeClr val="bg1"/>
              </a:solidFill>
            </a:endParaRPr>
          </a:p>
        </p:txBody>
      </p:sp>
      <p:pic>
        <p:nvPicPr>
          <p:cNvPr id="5" name="Imagen 4">
            <a:extLst>
              <a:ext uri="{FF2B5EF4-FFF2-40B4-BE49-F238E27FC236}">
                <a16:creationId xmlns:a16="http://schemas.microsoft.com/office/drawing/2014/main" id="{36A3CA8F-056A-654E-8702-E9ED543C354B}"/>
              </a:ext>
            </a:extLst>
          </p:cNvPr>
          <p:cNvPicPr>
            <a:picLocks noChangeAspect="1"/>
          </p:cNvPicPr>
          <p:nvPr/>
        </p:nvPicPr>
        <p:blipFill>
          <a:blip r:embed="rId2"/>
          <a:stretch>
            <a:fillRect/>
          </a:stretch>
        </p:blipFill>
        <p:spPr>
          <a:xfrm>
            <a:off x="609600" y="2046515"/>
            <a:ext cx="7344671" cy="2948213"/>
          </a:xfrm>
          <a:prstGeom prst="rect">
            <a:avLst/>
          </a:prstGeom>
        </p:spPr>
      </p:pic>
    </p:spTree>
    <p:extLst>
      <p:ext uri="{BB962C8B-B14F-4D97-AF65-F5344CB8AC3E}">
        <p14:creationId xmlns:p14="http://schemas.microsoft.com/office/powerpoint/2010/main" val="255376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400" dirty="0"/>
              <a:t>Mapa conceptual</a:t>
            </a:r>
          </a:p>
          <a:p>
            <a:r>
              <a:rPr lang="es-ES" sz="2400" dirty="0"/>
              <a:t>Necesidad de almacenar información</a:t>
            </a:r>
          </a:p>
          <a:p>
            <a:r>
              <a:rPr lang="es-ES" sz="2400" dirty="0"/>
              <a:t>Persistencia de datos</a:t>
            </a:r>
          </a:p>
          <a:p>
            <a:r>
              <a:rPr lang="es-ES" sz="2800" b="1" dirty="0"/>
              <a:t>Organización de la información</a:t>
            </a:r>
          </a:p>
          <a:p>
            <a:r>
              <a:rPr lang="es-ES" sz="2400" dirty="0"/>
              <a:t>Sistemas de persistencia</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12</a:t>
            </a:fld>
            <a:endParaRPr lang="en-US" sz="2400" b="1" dirty="0">
              <a:solidFill>
                <a:schemeClr val="bg1"/>
              </a:solidFill>
            </a:endParaRPr>
          </a:p>
        </p:txBody>
      </p:sp>
    </p:spTree>
    <p:extLst>
      <p:ext uri="{BB962C8B-B14F-4D97-AF65-F5344CB8AC3E}">
        <p14:creationId xmlns:p14="http://schemas.microsoft.com/office/powerpoint/2010/main" val="395027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676571" cy="749466"/>
          </a:xfrm>
        </p:spPr>
        <p:txBody>
          <a:bodyPr>
            <a:normAutofit/>
          </a:bodyPr>
          <a:lstStyle/>
          <a:p>
            <a:r>
              <a:rPr lang="es-ES" dirty="0">
                <a:solidFill>
                  <a:schemeClr val="tx1"/>
                </a:solidFill>
              </a:rPr>
              <a:t>Organización de la información</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13</a:t>
            </a:fld>
            <a:endParaRPr lang="en-US" sz="2400" b="1" dirty="0">
              <a:solidFill>
                <a:schemeClr val="bg1"/>
              </a:solidFill>
            </a:endParaRPr>
          </a:p>
        </p:txBody>
      </p:sp>
      <p:pic>
        <p:nvPicPr>
          <p:cNvPr id="10" name="Imagen 9">
            <a:extLst>
              <a:ext uri="{FF2B5EF4-FFF2-40B4-BE49-F238E27FC236}">
                <a16:creationId xmlns:a16="http://schemas.microsoft.com/office/drawing/2014/main" id="{C69F1782-DB09-EE43-8EFD-822E173A512A}"/>
              </a:ext>
            </a:extLst>
          </p:cNvPr>
          <p:cNvPicPr>
            <a:picLocks noChangeAspect="1"/>
          </p:cNvPicPr>
          <p:nvPr/>
        </p:nvPicPr>
        <p:blipFill>
          <a:blip r:embed="rId2"/>
          <a:stretch>
            <a:fillRect/>
          </a:stretch>
        </p:blipFill>
        <p:spPr>
          <a:xfrm>
            <a:off x="-454" y="1267235"/>
            <a:ext cx="9144454" cy="4987884"/>
          </a:xfrm>
          <a:prstGeom prst="rect">
            <a:avLst/>
          </a:prstGeom>
        </p:spPr>
      </p:pic>
    </p:spTree>
    <p:extLst>
      <p:ext uri="{BB962C8B-B14F-4D97-AF65-F5344CB8AC3E}">
        <p14:creationId xmlns:p14="http://schemas.microsoft.com/office/powerpoint/2010/main" val="116344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676571" cy="749466"/>
          </a:xfrm>
        </p:spPr>
        <p:txBody>
          <a:bodyPr>
            <a:normAutofit/>
          </a:bodyPr>
          <a:lstStyle/>
          <a:p>
            <a:r>
              <a:rPr lang="es-ES" dirty="0">
                <a:solidFill>
                  <a:schemeClr val="tx1"/>
                </a:solidFill>
              </a:rPr>
              <a:t>Organización de la información</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14</a:t>
            </a:fld>
            <a:endParaRPr lang="en-US" sz="2400" b="1" dirty="0">
              <a:solidFill>
                <a:schemeClr val="bg1"/>
              </a:solidFill>
            </a:endParaRPr>
          </a:p>
        </p:txBody>
      </p:sp>
      <p:pic>
        <p:nvPicPr>
          <p:cNvPr id="5" name="Imagen 4">
            <a:extLst>
              <a:ext uri="{FF2B5EF4-FFF2-40B4-BE49-F238E27FC236}">
                <a16:creationId xmlns:a16="http://schemas.microsoft.com/office/drawing/2014/main" id="{23D26786-D64C-8A46-9EFD-726BC81244BA}"/>
              </a:ext>
            </a:extLst>
          </p:cNvPr>
          <p:cNvPicPr>
            <a:picLocks noChangeAspect="1"/>
          </p:cNvPicPr>
          <p:nvPr/>
        </p:nvPicPr>
        <p:blipFill>
          <a:blip r:embed="rId3"/>
          <a:stretch>
            <a:fillRect/>
          </a:stretch>
        </p:blipFill>
        <p:spPr>
          <a:xfrm>
            <a:off x="508000" y="2209799"/>
            <a:ext cx="3251200" cy="2032000"/>
          </a:xfrm>
          <a:prstGeom prst="rect">
            <a:avLst/>
          </a:prstGeom>
        </p:spPr>
      </p:pic>
      <p:pic>
        <p:nvPicPr>
          <p:cNvPr id="7" name="Imagen 6">
            <a:extLst>
              <a:ext uri="{FF2B5EF4-FFF2-40B4-BE49-F238E27FC236}">
                <a16:creationId xmlns:a16="http://schemas.microsoft.com/office/drawing/2014/main" id="{CAC8D21C-68CC-2644-B7C1-2221B2AF2601}"/>
              </a:ext>
            </a:extLst>
          </p:cNvPr>
          <p:cNvPicPr>
            <a:picLocks noChangeAspect="1"/>
          </p:cNvPicPr>
          <p:nvPr/>
        </p:nvPicPr>
        <p:blipFill>
          <a:blip r:embed="rId4"/>
          <a:stretch>
            <a:fillRect/>
          </a:stretch>
        </p:blipFill>
        <p:spPr>
          <a:xfrm>
            <a:off x="5204333" y="1977570"/>
            <a:ext cx="2858198" cy="2496457"/>
          </a:xfrm>
          <a:prstGeom prst="rect">
            <a:avLst/>
          </a:prstGeom>
        </p:spPr>
      </p:pic>
      <p:sp>
        <p:nvSpPr>
          <p:cNvPr id="9" name="CuadroTexto 8">
            <a:extLst>
              <a:ext uri="{FF2B5EF4-FFF2-40B4-BE49-F238E27FC236}">
                <a16:creationId xmlns:a16="http://schemas.microsoft.com/office/drawing/2014/main" id="{0159CEEE-E8E2-2745-B2B7-5D3BE722B40B}"/>
              </a:ext>
            </a:extLst>
          </p:cNvPr>
          <p:cNvSpPr txBox="1"/>
          <p:nvPr/>
        </p:nvSpPr>
        <p:spPr>
          <a:xfrm>
            <a:off x="2031085" y="5153758"/>
            <a:ext cx="4784708" cy="523220"/>
          </a:xfrm>
          <a:prstGeom prst="rect">
            <a:avLst/>
          </a:prstGeom>
          <a:noFill/>
        </p:spPr>
        <p:txBody>
          <a:bodyPr wrap="none" rtlCol="0">
            <a:spAutoFit/>
          </a:bodyPr>
          <a:lstStyle/>
          <a:p>
            <a:r>
              <a:rPr lang="es-ES" sz="2800" dirty="0"/>
              <a:t>¿Ventajas e inconvenientes?</a:t>
            </a:r>
          </a:p>
        </p:txBody>
      </p:sp>
    </p:spTree>
    <p:extLst>
      <p:ext uri="{BB962C8B-B14F-4D97-AF65-F5344CB8AC3E}">
        <p14:creationId xmlns:p14="http://schemas.microsoft.com/office/powerpoint/2010/main" val="53077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400" dirty="0"/>
              <a:t>Mapa conceptual</a:t>
            </a:r>
          </a:p>
          <a:p>
            <a:r>
              <a:rPr lang="es-ES" sz="2400" dirty="0"/>
              <a:t>Necesidad de almacenar información</a:t>
            </a:r>
          </a:p>
          <a:p>
            <a:r>
              <a:rPr lang="es-ES" sz="2400" dirty="0"/>
              <a:t>Persistencia de datos</a:t>
            </a:r>
          </a:p>
          <a:p>
            <a:r>
              <a:rPr lang="es-ES" sz="2400" dirty="0"/>
              <a:t>Organización de la información</a:t>
            </a:r>
          </a:p>
          <a:p>
            <a:r>
              <a:rPr lang="es-ES" sz="2800" b="1" dirty="0"/>
              <a:t>Sistemas de persistencia</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15</a:t>
            </a:fld>
            <a:endParaRPr lang="en-US" sz="2400" b="1" dirty="0">
              <a:solidFill>
                <a:schemeClr val="bg1"/>
              </a:solidFill>
            </a:endParaRPr>
          </a:p>
        </p:txBody>
      </p:sp>
    </p:spTree>
    <p:extLst>
      <p:ext uri="{BB962C8B-B14F-4D97-AF65-F5344CB8AC3E}">
        <p14:creationId xmlns:p14="http://schemas.microsoft.com/office/powerpoint/2010/main" val="119894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Ficheros</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16</a:t>
            </a:fld>
            <a:endParaRPr lang="en-US" sz="2400" b="1" dirty="0">
              <a:solidFill>
                <a:schemeClr val="bg1"/>
              </a:solidFill>
            </a:endParaRPr>
          </a:p>
        </p:txBody>
      </p:sp>
      <p:pic>
        <p:nvPicPr>
          <p:cNvPr id="5" name="Imagen 4">
            <a:extLst>
              <a:ext uri="{FF2B5EF4-FFF2-40B4-BE49-F238E27FC236}">
                <a16:creationId xmlns:a16="http://schemas.microsoft.com/office/drawing/2014/main" id="{161FE48A-4BF0-674E-A180-B8E8665738BA}"/>
              </a:ext>
            </a:extLst>
          </p:cNvPr>
          <p:cNvPicPr>
            <a:picLocks noChangeAspect="1"/>
          </p:cNvPicPr>
          <p:nvPr/>
        </p:nvPicPr>
        <p:blipFill>
          <a:blip r:embed="rId3"/>
          <a:stretch>
            <a:fillRect/>
          </a:stretch>
        </p:blipFill>
        <p:spPr>
          <a:xfrm>
            <a:off x="609600" y="3621456"/>
            <a:ext cx="2844800" cy="2006600"/>
          </a:xfrm>
          <a:prstGeom prst="rect">
            <a:avLst/>
          </a:prstGeom>
        </p:spPr>
      </p:pic>
      <p:sp>
        <p:nvSpPr>
          <p:cNvPr id="6" name="CuadroTexto 5">
            <a:extLst>
              <a:ext uri="{FF2B5EF4-FFF2-40B4-BE49-F238E27FC236}">
                <a16:creationId xmlns:a16="http://schemas.microsoft.com/office/drawing/2014/main" id="{2B4A83B5-2A1A-FE45-9D5E-26424508ADDE}"/>
              </a:ext>
            </a:extLst>
          </p:cNvPr>
          <p:cNvSpPr txBox="1"/>
          <p:nvPr/>
        </p:nvSpPr>
        <p:spPr>
          <a:xfrm>
            <a:off x="696687" y="2119086"/>
            <a:ext cx="6415314" cy="1477328"/>
          </a:xfrm>
          <a:prstGeom prst="rect">
            <a:avLst/>
          </a:prstGeom>
          <a:noFill/>
        </p:spPr>
        <p:txBody>
          <a:bodyPr wrap="square" rtlCol="0">
            <a:spAutoFit/>
          </a:bodyPr>
          <a:lstStyle/>
          <a:p>
            <a:r>
              <a:rPr lang="es-ES" dirty="0"/>
              <a:t>Hasta la aparición de las bases de datos, tuvieron aceptación entre las empresas para digitalizar la información. Útiles para poco volumen de datos sin dependencias entre sí.</a:t>
            </a:r>
          </a:p>
          <a:p>
            <a:endParaRPr lang="es-ES" dirty="0"/>
          </a:p>
          <a:p>
            <a:r>
              <a:rPr lang="es-ES" dirty="0"/>
              <a:t>Sistemas de información </a:t>
            </a:r>
            <a:r>
              <a:rPr lang="es-ES" b="1" dirty="0">
                <a:solidFill>
                  <a:srgbClr val="7030A0"/>
                </a:solidFill>
              </a:rPr>
              <a:t>orientados al proceso</a:t>
            </a:r>
          </a:p>
        </p:txBody>
      </p:sp>
      <p:sp>
        <p:nvSpPr>
          <p:cNvPr id="7" name="CuadroTexto 6">
            <a:extLst>
              <a:ext uri="{FF2B5EF4-FFF2-40B4-BE49-F238E27FC236}">
                <a16:creationId xmlns:a16="http://schemas.microsoft.com/office/drawing/2014/main" id="{D53E546D-121F-3648-B08B-6F593D82387F}"/>
              </a:ext>
            </a:extLst>
          </p:cNvPr>
          <p:cNvSpPr txBox="1"/>
          <p:nvPr/>
        </p:nvSpPr>
        <p:spPr>
          <a:xfrm>
            <a:off x="4131074" y="3621456"/>
            <a:ext cx="2464136" cy="2246769"/>
          </a:xfrm>
          <a:prstGeom prst="rect">
            <a:avLst/>
          </a:prstGeom>
          <a:noFill/>
        </p:spPr>
        <p:txBody>
          <a:bodyPr wrap="none" rtlCol="0">
            <a:spAutoFit/>
          </a:bodyPr>
          <a:lstStyle/>
          <a:p>
            <a:r>
              <a:rPr lang="es-ES" sz="2800" dirty="0">
                <a:solidFill>
                  <a:srgbClr val="FF0000"/>
                </a:solidFill>
              </a:rPr>
              <a:t>Redundancia</a:t>
            </a:r>
          </a:p>
          <a:p>
            <a:r>
              <a:rPr lang="es-ES" sz="2800" dirty="0">
                <a:solidFill>
                  <a:srgbClr val="FF0000"/>
                </a:solidFill>
              </a:rPr>
              <a:t>Inconsistencia</a:t>
            </a:r>
          </a:p>
          <a:p>
            <a:r>
              <a:rPr lang="es-ES" sz="2800" dirty="0">
                <a:solidFill>
                  <a:srgbClr val="FF0000"/>
                </a:solidFill>
              </a:rPr>
              <a:t>Organización</a:t>
            </a:r>
          </a:p>
          <a:p>
            <a:r>
              <a:rPr lang="es-ES" sz="2800" dirty="0">
                <a:solidFill>
                  <a:srgbClr val="FF0000"/>
                </a:solidFill>
              </a:rPr>
              <a:t>Escalabilidad</a:t>
            </a:r>
          </a:p>
          <a:p>
            <a:r>
              <a:rPr lang="es-ES" sz="2800" dirty="0">
                <a:solidFill>
                  <a:srgbClr val="FF0000"/>
                </a:solidFill>
              </a:rPr>
              <a:t>Rendimiento</a:t>
            </a:r>
          </a:p>
        </p:txBody>
      </p:sp>
    </p:spTree>
    <p:extLst>
      <p:ext uri="{BB962C8B-B14F-4D97-AF65-F5344CB8AC3E}">
        <p14:creationId xmlns:p14="http://schemas.microsoft.com/office/powerpoint/2010/main" val="23605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Bases de datos relacionales</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17</a:t>
            </a:fld>
            <a:endParaRPr lang="en-US" sz="2400" b="1" dirty="0">
              <a:solidFill>
                <a:schemeClr val="bg1"/>
              </a:solidFill>
            </a:endParaRPr>
          </a:p>
        </p:txBody>
      </p:sp>
      <p:sp>
        <p:nvSpPr>
          <p:cNvPr id="6" name="CuadroTexto 5">
            <a:extLst>
              <a:ext uri="{FF2B5EF4-FFF2-40B4-BE49-F238E27FC236}">
                <a16:creationId xmlns:a16="http://schemas.microsoft.com/office/drawing/2014/main" id="{2B4A83B5-2A1A-FE45-9D5E-26424508ADDE}"/>
              </a:ext>
            </a:extLst>
          </p:cNvPr>
          <p:cNvSpPr txBox="1"/>
          <p:nvPr/>
        </p:nvSpPr>
        <p:spPr>
          <a:xfrm>
            <a:off x="696687" y="1843316"/>
            <a:ext cx="6415314" cy="2862322"/>
          </a:xfrm>
          <a:prstGeom prst="rect">
            <a:avLst/>
          </a:prstGeom>
          <a:noFill/>
        </p:spPr>
        <p:txBody>
          <a:bodyPr wrap="square" rtlCol="0">
            <a:spAutoFit/>
          </a:bodyPr>
          <a:lstStyle/>
          <a:p>
            <a:r>
              <a:rPr lang="es-ES" dirty="0"/>
              <a:t>Aparecen en los años 70 ante la necesidad de organizar la cantidad creciente de información por parte de las empresas. Es un sistema mucho más eficaz que el sistema de ficheros y está ampliamente consolidado en la actualidad.</a:t>
            </a:r>
          </a:p>
          <a:p>
            <a:endParaRPr lang="es-ES" dirty="0"/>
          </a:p>
          <a:p>
            <a:r>
              <a:rPr lang="es-ES" b="1" dirty="0"/>
              <a:t>Datos vs. Información</a:t>
            </a:r>
          </a:p>
          <a:p>
            <a:r>
              <a:rPr lang="es-ES" dirty="0"/>
              <a:t>Sistemas de información </a:t>
            </a:r>
            <a:r>
              <a:rPr lang="es-ES" b="1" dirty="0">
                <a:solidFill>
                  <a:srgbClr val="7030A0"/>
                </a:solidFill>
              </a:rPr>
              <a:t>orientados los datos</a:t>
            </a:r>
          </a:p>
          <a:p>
            <a:endParaRPr lang="es-ES" dirty="0"/>
          </a:p>
          <a:p>
            <a:r>
              <a:rPr lang="es-ES" dirty="0"/>
              <a:t>Acceso a los datos mediante </a:t>
            </a:r>
            <a:r>
              <a:rPr lang="es-ES" b="1" dirty="0"/>
              <a:t>SGBD</a:t>
            </a:r>
          </a:p>
          <a:p>
            <a:r>
              <a:rPr lang="es-ES" dirty="0"/>
              <a:t>con lenguaje estandarizado SQL.</a:t>
            </a:r>
          </a:p>
        </p:txBody>
      </p:sp>
      <p:sp>
        <p:nvSpPr>
          <p:cNvPr id="7" name="CuadroTexto 6">
            <a:extLst>
              <a:ext uri="{FF2B5EF4-FFF2-40B4-BE49-F238E27FC236}">
                <a16:creationId xmlns:a16="http://schemas.microsoft.com/office/drawing/2014/main" id="{D53E546D-121F-3648-B08B-6F593D82387F}"/>
              </a:ext>
            </a:extLst>
          </p:cNvPr>
          <p:cNvSpPr txBox="1"/>
          <p:nvPr/>
        </p:nvSpPr>
        <p:spPr>
          <a:xfrm>
            <a:off x="5812259" y="3577462"/>
            <a:ext cx="2305439" cy="2677656"/>
          </a:xfrm>
          <a:prstGeom prst="rect">
            <a:avLst/>
          </a:prstGeom>
          <a:solidFill>
            <a:schemeClr val="bg1"/>
          </a:solidFill>
        </p:spPr>
        <p:txBody>
          <a:bodyPr wrap="none" rtlCol="0">
            <a:spAutoFit/>
          </a:bodyPr>
          <a:lstStyle/>
          <a:p>
            <a:r>
              <a:rPr lang="es-ES" sz="2800" dirty="0">
                <a:solidFill>
                  <a:schemeClr val="accent5"/>
                </a:solidFill>
              </a:rPr>
              <a:t>Consistencia</a:t>
            </a:r>
          </a:p>
          <a:p>
            <a:r>
              <a:rPr lang="es-ES" sz="2800" dirty="0">
                <a:solidFill>
                  <a:schemeClr val="accent5"/>
                </a:solidFill>
              </a:rPr>
              <a:t>Organización</a:t>
            </a:r>
          </a:p>
          <a:p>
            <a:r>
              <a:rPr lang="es-ES" sz="2800" dirty="0">
                <a:solidFill>
                  <a:schemeClr val="accent5"/>
                </a:solidFill>
              </a:rPr>
              <a:t>Escalabilidad</a:t>
            </a:r>
          </a:p>
          <a:p>
            <a:r>
              <a:rPr lang="es-ES" sz="2800" dirty="0">
                <a:solidFill>
                  <a:schemeClr val="accent5"/>
                </a:solidFill>
              </a:rPr>
              <a:t>Integración</a:t>
            </a:r>
          </a:p>
          <a:p>
            <a:r>
              <a:rPr lang="es-ES" sz="2800" dirty="0">
                <a:solidFill>
                  <a:schemeClr val="accent5"/>
                </a:solidFill>
              </a:rPr>
              <a:t>Seguridad</a:t>
            </a:r>
          </a:p>
          <a:p>
            <a:r>
              <a:rPr lang="es-ES" sz="2800" dirty="0">
                <a:solidFill>
                  <a:schemeClr val="accent5"/>
                </a:solidFill>
              </a:rPr>
              <a:t>Concurrencia</a:t>
            </a:r>
          </a:p>
        </p:txBody>
      </p:sp>
      <p:pic>
        <p:nvPicPr>
          <p:cNvPr id="8" name="Imagen 7">
            <a:extLst>
              <a:ext uri="{FF2B5EF4-FFF2-40B4-BE49-F238E27FC236}">
                <a16:creationId xmlns:a16="http://schemas.microsoft.com/office/drawing/2014/main" id="{59A9A036-D3EC-C249-BA7A-BF1A2BA41B58}"/>
              </a:ext>
            </a:extLst>
          </p:cNvPr>
          <p:cNvPicPr>
            <a:picLocks noChangeAspect="1"/>
          </p:cNvPicPr>
          <p:nvPr/>
        </p:nvPicPr>
        <p:blipFill>
          <a:blip r:embed="rId3"/>
          <a:stretch>
            <a:fillRect/>
          </a:stretch>
        </p:blipFill>
        <p:spPr>
          <a:xfrm>
            <a:off x="1115138" y="4940214"/>
            <a:ext cx="1680029" cy="1680029"/>
          </a:xfrm>
          <a:prstGeom prst="rect">
            <a:avLst/>
          </a:prstGeom>
        </p:spPr>
      </p:pic>
    </p:spTree>
    <p:extLst>
      <p:ext uri="{BB962C8B-B14F-4D97-AF65-F5344CB8AC3E}">
        <p14:creationId xmlns:p14="http://schemas.microsoft.com/office/powerpoint/2010/main" val="118400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SGBD relacionales (</a:t>
            </a:r>
            <a:r>
              <a:rPr lang="es-ES" b="1" dirty="0">
                <a:solidFill>
                  <a:schemeClr val="tx1"/>
                </a:solidFill>
              </a:rPr>
              <a:t>SQL</a:t>
            </a:r>
            <a:r>
              <a:rPr lang="es-ES" dirty="0">
                <a:solidFill>
                  <a:schemeClr val="tx1"/>
                </a:solidFill>
              </a:rPr>
              <a:t>)</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18</a:t>
            </a:fld>
            <a:endParaRPr lang="en-US" sz="2400" b="1" dirty="0">
              <a:solidFill>
                <a:schemeClr val="bg1"/>
              </a:solidFill>
            </a:endParaRPr>
          </a:p>
        </p:txBody>
      </p:sp>
      <p:pic>
        <p:nvPicPr>
          <p:cNvPr id="5" name="Imagen 4">
            <a:extLst>
              <a:ext uri="{FF2B5EF4-FFF2-40B4-BE49-F238E27FC236}">
                <a16:creationId xmlns:a16="http://schemas.microsoft.com/office/drawing/2014/main" id="{764ECA9B-9FAC-9542-9F82-32C3065E1818}"/>
              </a:ext>
            </a:extLst>
          </p:cNvPr>
          <p:cNvPicPr>
            <a:picLocks noChangeAspect="1"/>
          </p:cNvPicPr>
          <p:nvPr/>
        </p:nvPicPr>
        <p:blipFill>
          <a:blip r:embed="rId3"/>
          <a:stretch>
            <a:fillRect/>
          </a:stretch>
        </p:blipFill>
        <p:spPr>
          <a:xfrm>
            <a:off x="4515757" y="2197099"/>
            <a:ext cx="1803400" cy="1206500"/>
          </a:xfrm>
          <a:prstGeom prst="rect">
            <a:avLst/>
          </a:prstGeom>
        </p:spPr>
      </p:pic>
      <p:pic>
        <p:nvPicPr>
          <p:cNvPr id="10" name="Imagen 9">
            <a:extLst>
              <a:ext uri="{FF2B5EF4-FFF2-40B4-BE49-F238E27FC236}">
                <a16:creationId xmlns:a16="http://schemas.microsoft.com/office/drawing/2014/main" id="{FFAAD28A-F7D0-AB49-8913-1D103A02050A}"/>
              </a:ext>
            </a:extLst>
          </p:cNvPr>
          <p:cNvPicPr>
            <a:picLocks noChangeAspect="1"/>
          </p:cNvPicPr>
          <p:nvPr/>
        </p:nvPicPr>
        <p:blipFill>
          <a:blip r:embed="rId4"/>
          <a:stretch>
            <a:fillRect/>
          </a:stretch>
        </p:blipFill>
        <p:spPr>
          <a:xfrm>
            <a:off x="1233715" y="2148113"/>
            <a:ext cx="2209800" cy="1612900"/>
          </a:xfrm>
          <a:prstGeom prst="rect">
            <a:avLst/>
          </a:prstGeom>
        </p:spPr>
      </p:pic>
      <p:pic>
        <p:nvPicPr>
          <p:cNvPr id="12" name="Imagen 11">
            <a:extLst>
              <a:ext uri="{FF2B5EF4-FFF2-40B4-BE49-F238E27FC236}">
                <a16:creationId xmlns:a16="http://schemas.microsoft.com/office/drawing/2014/main" id="{F2EDAA10-C3A4-F94C-807F-5C3232891F69}"/>
              </a:ext>
            </a:extLst>
          </p:cNvPr>
          <p:cNvPicPr>
            <a:picLocks noChangeAspect="1"/>
          </p:cNvPicPr>
          <p:nvPr/>
        </p:nvPicPr>
        <p:blipFill>
          <a:blip r:embed="rId5"/>
          <a:stretch>
            <a:fillRect/>
          </a:stretch>
        </p:blipFill>
        <p:spPr>
          <a:xfrm>
            <a:off x="4438650" y="3771900"/>
            <a:ext cx="2476500" cy="1333500"/>
          </a:xfrm>
          <a:prstGeom prst="rect">
            <a:avLst/>
          </a:prstGeom>
        </p:spPr>
      </p:pic>
      <p:pic>
        <p:nvPicPr>
          <p:cNvPr id="14" name="Imagen 13">
            <a:extLst>
              <a:ext uri="{FF2B5EF4-FFF2-40B4-BE49-F238E27FC236}">
                <a16:creationId xmlns:a16="http://schemas.microsoft.com/office/drawing/2014/main" id="{D3CAF22C-0D8D-4245-BB0B-16DD45A9916C}"/>
              </a:ext>
            </a:extLst>
          </p:cNvPr>
          <p:cNvPicPr>
            <a:picLocks noChangeAspect="1"/>
          </p:cNvPicPr>
          <p:nvPr/>
        </p:nvPicPr>
        <p:blipFill>
          <a:blip r:embed="rId6"/>
          <a:stretch>
            <a:fillRect/>
          </a:stretch>
        </p:blipFill>
        <p:spPr>
          <a:xfrm>
            <a:off x="1462315" y="4184650"/>
            <a:ext cx="2184400" cy="1841500"/>
          </a:xfrm>
          <a:prstGeom prst="rect">
            <a:avLst/>
          </a:prstGeom>
        </p:spPr>
      </p:pic>
      <p:pic>
        <p:nvPicPr>
          <p:cNvPr id="16" name="Imagen 15">
            <a:extLst>
              <a:ext uri="{FF2B5EF4-FFF2-40B4-BE49-F238E27FC236}">
                <a16:creationId xmlns:a16="http://schemas.microsoft.com/office/drawing/2014/main" id="{9EEBA6CB-313C-3443-BAAA-6CA96F05A693}"/>
              </a:ext>
            </a:extLst>
          </p:cNvPr>
          <p:cNvPicPr>
            <a:picLocks noChangeAspect="1"/>
          </p:cNvPicPr>
          <p:nvPr/>
        </p:nvPicPr>
        <p:blipFill>
          <a:blip r:embed="rId7"/>
          <a:stretch>
            <a:fillRect/>
          </a:stretch>
        </p:blipFill>
        <p:spPr>
          <a:xfrm>
            <a:off x="4572000" y="5473701"/>
            <a:ext cx="2895600" cy="698500"/>
          </a:xfrm>
          <a:prstGeom prst="rect">
            <a:avLst/>
          </a:prstGeom>
        </p:spPr>
      </p:pic>
    </p:spTree>
    <p:extLst>
      <p:ext uri="{BB962C8B-B14F-4D97-AF65-F5344CB8AC3E}">
        <p14:creationId xmlns:p14="http://schemas.microsoft.com/office/powerpoint/2010/main" val="395704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SGBD No relacionales (</a:t>
            </a:r>
            <a:r>
              <a:rPr lang="es-ES" b="1" dirty="0" err="1">
                <a:solidFill>
                  <a:schemeClr val="tx1"/>
                </a:solidFill>
              </a:rPr>
              <a:t>NoSQL</a:t>
            </a:r>
            <a:r>
              <a:rPr lang="es-ES" dirty="0">
                <a:solidFill>
                  <a:schemeClr val="tx1"/>
                </a:solidFill>
              </a:rPr>
              <a:t>)</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19</a:t>
            </a:fld>
            <a:endParaRPr lang="en-US" sz="2400" b="1" dirty="0">
              <a:solidFill>
                <a:schemeClr val="bg1"/>
              </a:solidFill>
            </a:endParaRPr>
          </a:p>
        </p:txBody>
      </p:sp>
      <p:pic>
        <p:nvPicPr>
          <p:cNvPr id="6" name="Imagen 5">
            <a:extLst>
              <a:ext uri="{FF2B5EF4-FFF2-40B4-BE49-F238E27FC236}">
                <a16:creationId xmlns:a16="http://schemas.microsoft.com/office/drawing/2014/main" id="{0B3350DF-1EAA-4F40-AE4A-D6ADD872AD43}"/>
              </a:ext>
            </a:extLst>
          </p:cNvPr>
          <p:cNvPicPr>
            <a:picLocks noChangeAspect="1"/>
          </p:cNvPicPr>
          <p:nvPr/>
        </p:nvPicPr>
        <p:blipFill>
          <a:blip r:embed="rId3"/>
          <a:stretch>
            <a:fillRect/>
          </a:stretch>
        </p:blipFill>
        <p:spPr>
          <a:xfrm>
            <a:off x="1004207" y="2035629"/>
            <a:ext cx="3390900" cy="1016000"/>
          </a:xfrm>
          <a:prstGeom prst="rect">
            <a:avLst/>
          </a:prstGeom>
        </p:spPr>
      </p:pic>
      <p:pic>
        <p:nvPicPr>
          <p:cNvPr id="8" name="Imagen 7">
            <a:extLst>
              <a:ext uri="{FF2B5EF4-FFF2-40B4-BE49-F238E27FC236}">
                <a16:creationId xmlns:a16="http://schemas.microsoft.com/office/drawing/2014/main" id="{C3D748A1-8F90-144B-868D-3EA77F072E9E}"/>
              </a:ext>
            </a:extLst>
          </p:cNvPr>
          <p:cNvPicPr>
            <a:picLocks noChangeAspect="1"/>
          </p:cNvPicPr>
          <p:nvPr/>
        </p:nvPicPr>
        <p:blipFill>
          <a:blip r:embed="rId4"/>
          <a:stretch>
            <a:fillRect/>
          </a:stretch>
        </p:blipFill>
        <p:spPr>
          <a:xfrm>
            <a:off x="1759857" y="3894472"/>
            <a:ext cx="1879600" cy="1714500"/>
          </a:xfrm>
          <a:prstGeom prst="rect">
            <a:avLst/>
          </a:prstGeom>
        </p:spPr>
      </p:pic>
      <p:pic>
        <p:nvPicPr>
          <p:cNvPr id="11" name="Imagen 10">
            <a:extLst>
              <a:ext uri="{FF2B5EF4-FFF2-40B4-BE49-F238E27FC236}">
                <a16:creationId xmlns:a16="http://schemas.microsoft.com/office/drawing/2014/main" id="{46F6990F-F2DF-124F-BD52-D42A9DCB9899}"/>
              </a:ext>
            </a:extLst>
          </p:cNvPr>
          <p:cNvPicPr>
            <a:picLocks noChangeAspect="1"/>
          </p:cNvPicPr>
          <p:nvPr/>
        </p:nvPicPr>
        <p:blipFill>
          <a:blip r:embed="rId5"/>
          <a:stretch>
            <a:fillRect/>
          </a:stretch>
        </p:blipFill>
        <p:spPr>
          <a:xfrm>
            <a:off x="5094360" y="4008772"/>
            <a:ext cx="2463800" cy="1600200"/>
          </a:xfrm>
          <a:prstGeom prst="rect">
            <a:avLst/>
          </a:prstGeom>
        </p:spPr>
      </p:pic>
      <p:pic>
        <p:nvPicPr>
          <p:cNvPr id="15" name="Imagen 14">
            <a:extLst>
              <a:ext uri="{FF2B5EF4-FFF2-40B4-BE49-F238E27FC236}">
                <a16:creationId xmlns:a16="http://schemas.microsoft.com/office/drawing/2014/main" id="{DA0462A5-082F-774B-B1C5-A822DF8AAF93}"/>
              </a:ext>
            </a:extLst>
          </p:cNvPr>
          <p:cNvPicPr>
            <a:picLocks noChangeAspect="1"/>
          </p:cNvPicPr>
          <p:nvPr/>
        </p:nvPicPr>
        <p:blipFill>
          <a:blip r:embed="rId6"/>
          <a:stretch>
            <a:fillRect/>
          </a:stretch>
        </p:blipFill>
        <p:spPr>
          <a:xfrm>
            <a:off x="5094360" y="2035629"/>
            <a:ext cx="3142343" cy="1306265"/>
          </a:xfrm>
          <a:prstGeom prst="rect">
            <a:avLst/>
          </a:prstGeom>
        </p:spPr>
      </p:pic>
    </p:spTree>
    <p:extLst>
      <p:ext uri="{BB962C8B-B14F-4D97-AF65-F5344CB8AC3E}">
        <p14:creationId xmlns:p14="http://schemas.microsoft.com/office/powerpoint/2010/main" val="246580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400" dirty="0"/>
              <a:t>Mapa conceptual</a:t>
            </a:r>
          </a:p>
          <a:p>
            <a:r>
              <a:rPr lang="es-ES" sz="2400" dirty="0"/>
              <a:t>Necesidad de almacenar información</a:t>
            </a:r>
          </a:p>
          <a:p>
            <a:r>
              <a:rPr lang="es-ES" sz="2400" dirty="0"/>
              <a:t>Persistencia de datos</a:t>
            </a:r>
          </a:p>
          <a:p>
            <a:r>
              <a:rPr lang="es-ES" sz="2400" dirty="0"/>
              <a:t>Organización de la información</a:t>
            </a:r>
          </a:p>
          <a:p>
            <a:r>
              <a:rPr lang="es-ES" sz="2400" dirty="0"/>
              <a:t>Sistemas de persistencia</a:t>
            </a:r>
          </a:p>
          <a:p>
            <a:endParaRPr lang="es-ES" sz="2400" dirty="0"/>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a:t>
            </a:fld>
            <a:endParaRPr lang="en-US" sz="2400" b="1" dirty="0">
              <a:solidFill>
                <a:schemeClr val="bg1"/>
              </a:solidFill>
            </a:endParaRPr>
          </a:p>
        </p:txBody>
      </p:sp>
    </p:spTree>
    <p:extLst>
      <p:ext uri="{BB962C8B-B14F-4D97-AF65-F5344CB8AC3E}">
        <p14:creationId xmlns:p14="http://schemas.microsoft.com/office/powerpoint/2010/main" val="173406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Almacenamiento distribuido</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20</a:t>
            </a:fld>
            <a:endParaRPr lang="en-US" sz="2400" b="1" dirty="0">
              <a:solidFill>
                <a:schemeClr val="bg1"/>
              </a:solidFill>
            </a:endParaRPr>
          </a:p>
        </p:txBody>
      </p:sp>
      <p:pic>
        <p:nvPicPr>
          <p:cNvPr id="5" name="Imagen 4">
            <a:extLst>
              <a:ext uri="{FF2B5EF4-FFF2-40B4-BE49-F238E27FC236}">
                <a16:creationId xmlns:a16="http://schemas.microsoft.com/office/drawing/2014/main" id="{546F7F03-03B1-3A4F-9535-5F352D2E0E91}"/>
              </a:ext>
            </a:extLst>
          </p:cNvPr>
          <p:cNvPicPr>
            <a:picLocks noChangeAspect="1"/>
          </p:cNvPicPr>
          <p:nvPr/>
        </p:nvPicPr>
        <p:blipFill>
          <a:blip r:embed="rId3"/>
          <a:stretch>
            <a:fillRect/>
          </a:stretch>
        </p:blipFill>
        <p:spPr>
          <a:xfrm>
            <a:off x="609600" y="1516365"/>
            <a:ext cx="7184571" cy="5341635"/>
          </a:xfrm>
          <a:prstGeom prst="rect">
            <a:avLst/>
          </a:prstGeom>
        </p:spPr>
      </p:pic>
    </p:spTree>
    <p:extLst>
      <p:ext uri="{BB962C8B-B14F-4D97-AF65-F5344CB8AC3E}">
        <p14:creationId xmlns:p14="http://schemas.microsoft.com/office/powerpoint/2010/main" val="56610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6676571"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Bases de datos XML nativas</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21</a:t>
            </a:fld>
            <a:endParaRPr lang="en-US" sz="2400" b="1" dirty="0">
              <a:solidFill>
                <a:schemeClr val="bg1"/>
              </a:solidFill>
            </a:endParaRPr>
          </a:p>
        </p:txBody>
      </p:sp>
      <p:sp>
        <p:nvSpPr>
          <p:cNvPr id="6" name="CuadroTexto 5">
            <a:extLst>
              <a:ext uri="{FF2B5EF4-FFF2-40B4-BE49-F238E27FC236}">
                <a16:creationId xmlns:a16="http://schemas.microsoft.com/office/drawing/2014/main" id="{2B4A83B5-2A1A-FE45-9D5E-26424508ADDE}"/>
              </a:ext>
            </a:extLst>
          </p:cNvPr>
          <p:cNvSpPr txBox="1"/>
          <p:nvPr/>
        </p:nvSpPr>
        <p:spPr>
          <a:xfrm>
            <a:off x="696687" y="1843316"/>
            <a:ext cx="6415314" cy="2308324"/>
          </a:xfrm>
          <a:prstGeom prst="rect">
            <a:avLst/>
          </a:prstGeom>
          <a:noFill/>
        </p:spPr>
        <p:txBody>
          <a:bodyPr wrap="square" rtlCol="0">
            <a:spAutoFit/>
          </a:bodyPr>
          <a:lstStyle/>
          <a:p>
            <a:r>
              <a:rPr lang="es-ES" dirty="0"/>
              <a:t>XML es el único tipo de dato que se almacenará.</a:t>
            </a:r>
          </a:p>
          <a:p>
            <a:r>
              <a:rPr lang="es-ES" dirty="0"/>
              <a:t>Se almacenan los documentos enteros, sin realizar ningún tipo de mapeo. Es un tipo de BBDD </a:t>
            </a:r>
            <a:r>
              <a:rPr lang="es-ES" dirty="0" err="1"/>
              <a:t>NoSQL</a:t>
            </a:r>
            <a:endParaRPr lang="es-ES" dirty="0"/>
          </a:p>
          <a:p>
            <a:endParaRPr lang="es-ES" dirty="0"/>
          </a:p>
          <a:p>
            <a:r>
              <a:rPr lang="es-ES" dirty="0"/>
              <a:t>Incluyen algoritmos e índices para optimizar consultas.</a:t>
            </a:r>
          </a:p>
          <a:p>
            <a:r>
              <a:rPr lang="es-ES" dirty="0"/>
              <a:t>Usos muy concretos. </a:t>
            </a:r>
            <a:r>
              <a:rPr lang="es-ES" b="1" dirty="0">
                <a:solidFill>
                  <a:srgbClr val="FF0000"/>
                </a:solidFill>
              </a:rPr>
              <a:t>Poco extendidas</a:t>
            </a:r>
            <a:r>
              <a:rPr lang="es-ES" dirty="0"/>
              <a:t>.</a:t>
            </a:r>
          </a:p>
          <a:p>
            <a:endParaRPr lang="es-ES" dirty="0"/>
          </a:p>
          <a:p>
            <a:r>
              <a:rPr lang="es-ES" dirty="0"/>
              <a:t>Consultas con </a:t>
            </a:r>
            <a:r>
              <a:rPr lang="es-ES" dirty="0" err="1"/>
              <a:t>XPath</a:t>
            </a:r>
            <a:r>
              <a:rPr lang="es-ES" dirty="0"/>
              <a:t> y </a:t>
            </a:r>
            <a:r>
              <a:rPr lang="es-ES" dirty="0" err="1"/>
              <a:t>XQuery</a:t>
            </a:r>
            <a:r>
              <a:rPr lang="es-ES" dirty="0"/>
              <a:t>.</a:t>
            </a:r>
          </a:p>
        </p:txBody>
      </p:sp>
      <p:pic>
        <p:nvPicPr>
          <p:cNvPr id="5" name="Imagen 4">
            <a:extLst>
              <a:ext uri="{FF2B5EF4-FFF2-40B4-BE49-F238E27FC236}">
                <a16:creationId xmlns:a16="http://schemas.microsoft.com/office/drawing/2014/main" id="{C1A3AD50-211C-B44C-9678-E4D1DAE87D28}"/>
              </a:ext>
            </a:extLst>
          </p:cNvPr>
          <p:cNvPicPr>
            <a:picLocks noChangeAspect="1"/>
          </p:cNvPicPr>
          <p:nvPr/>
        </p:nvPicPr>
        <p:blipFill>
          <a:blip r:embed="rId3"/>
          <a:stretch>
            <a:fillRect/>
          </a:stretch>
        </p:blipFill>
        <p:spPr>
          <a:xfrm>
            <a:off x="1864179" y="4470957"/>
            <a:ext cx="4711552" cy="1561543"/>
          </a:xfrm>
          <a:prstGeom prst="rect">
            <a:avLst/>
          </a:prstGeom>
        </p:spPr>
      </p:pic>
    </p:spTree>
    <p:extLst>
      <p:ext uri="{BB962C8B-B14F-4D97-AF65-F5344CB8AC3E}">
        <p14:creationId xmlns:p14="http://schemas.microsoft.com/office/powerpoint/2010/main" val="139620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7431314"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Bases de datos orientadas a objetos</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22</a:t>
            </a:fld>
            <a:endParaRPr lang="en-US" sz="2400" b="1" dirty="0">
              <a:solidFill>
                <a:schemeClr val="bg1"/>
              </a:solidFill>
            </a:endParaRPr>
          </a:p>
        </p:txBody>
      </p:sp>
      <p:sp>
        <p:nvSpPr>
          <p:cNvPr id="6" name="CuadroTexto 5">
            <a:extLst>
              <a:ext uri="{FF2B5EF4-FFF2-40B4-BE49-F238E27FC236}">
                <a16:creationId xmlns:a16="http://schemas.microsoft.com/office/drawing/2014/main" id="{2B4A83B5-2A1A-FE45-9D5E-26424508ADDE}"/>
              </a:ext>
            </a:extLst>
          </p:cNvPr>
          <p:cNvSpPr txBox="1"/>
          <p:nvPr/>
        </p:nvSpPr>
        <p:spPr>
          <a:xfrm>
            <a:off x="696687" y="1843316"/>
            <a:ext cx="6415314" cy="2308324"/>
          </a:xfrm>
          <a:prstGeom prst="rect">
            <a:avLst/>
          </a:prstGeom>
          <a:noFill/>
        </p:spPr>
        <p:txBody>
          <a:bodyPr wrap="square" rtlCol="0">
            <a:spAutoFit/>
          </a:bodyPr>
          <a:lstStyle/>
          <a:p>
            <a:r>
              <a:rPr lang="es-ES" dirty="0"/>
              <a:t>Aparecieron en los 80-90 para dar soporte a los </a:t>
            </a:r>
            <a:r>
              <a:rPr lang="es-ES" b="1" dirty="0"/>
              <a:t>lenguajes de programación OO</a:t>
            </a:r>
            <a:r>
              <a:rPr lang="es-ES" dirty="0"/>
              <a:t> (C++, JAVA, C#...).</a:t>
            </a:r>
          </a:p>
          <a:p>
            <a:endParaRPr lang="es-ES" dirty="0"/>
          </a:p>
          <a:p>
            <a:r>
              <a:rPr lang="es-ES" b="1" dirty="0">
                <a:solidFill>
                  <a:srgbClr val="FF0000"/>
                </a:solidFill>
              </a:rPr>
              <a:t>No alcanzaron popularidad </a:t>
            </a:r>
            <a:r>
              <a:rPr lang="es-ES" dirty="0"/>
              <a:t>debido al gran impacto de las BBDD relacionales. No hay criterios claros de estandarización. Son un tipo de BBDD </a:t>
            </a:r>
            <a:r>
              <a:rPr lang="es-ES" dirty="0" err="1"/>
              <a:t>NoSQL</a:t>
            </a:r>
            <a:endParaRPr lang="es-ES" dirty="0"/>
          </a:p>
          <a:p>
            <a:endParaRPr lang="es-ES" b="1" dirty="0">
              <a:solidFill>
                <a:srgbClr val="FF0000"/>
              </a:solidFill>
            </a:endParaRPr>
          </a:p>
          <a:p>
            <a:r>
              <a:rPr lang="es-ES" dirty="0"/>
              <a:t>ODMG se disolvió en 2001</a:t>
            </a:r>
          </a:p>
        </p:txBody>
      </p:sp>
    </p:spTree>
    <p:extLst>
      <p:ext uri="{BB962C8B-B14F-4D97-AF65-F5344CB8AC3E}">
        <p14:creationId xmlns:p14="http://schemas.microsoft.com/office/powerpoint/2010/main" val="895069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7431314"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err="1">
                <a:solidFill>
                  <a:schemeClr val="tx1"/>
                </a:solidFill>
              </a:rPr>
              <a:t>Object-Relational-Mapping</a:t>
            </a:r>
            <a:r>
              <a:rPr lang="es-ES" dirty="0">
                <a:solidFill>
                  <a:schemeClr val="tx1"/>
                </a:solidFill>
              </a:rPr>
              <a:t> (ORM)</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23</a:t>
            </a:fld>
            <a:endParaRPr lang="en-US" sz="2400" b="1" dirty="0">
              <a:solidFill>
                <a:schemeClr val="bg1"/>
              </a:solidFill>
            </a:endParaRPr>
          </a:p>
        </p:txBody>
      </p:sp>
      <p:sp>
        <p:nvSpPr>
          <p:cNvPr id="3" name="CuadroTexto 2">
            <a:extLst>
              <a:ext uri="{FF2B5EF4-FFF2-40B4-BE49-F238E27FC236}">
                <a16:creationId xmlns:a16="http://schemas.microsoft.com/office/drawing/2014/main" id="{CA4E9E41-87D2-7B45-9E9A-99095F933C9E}"/>
              </a:ext>
            </a:extLst>
          </p:cNvPr>
          <p:cNvSpPr txBox="1"/>
          <p:nvPr/>
        </p:nvSpPr>
        <p:spPr>
          <a:xfrm>
            <a:off x="510916" y="3795543"/>
            <a:ext cx="5160387" cy="800219"/>
          </a:xfrm>
          <a:prstGeom prst="rect">
            <a:avLst/>
          </a:prstGeom>
          <a:noFill/>
        </p:spPr>
        <p:txBody>
          <a:bodyPr wrap="none" rtlCol="0">
            <a:spAutoFit/>
          </a:bodyPr>
          <a:lstStyle/>
          <a:p>
            <a:r>
              <a:rPr lang="es-ES" sz="2800" b="1" dirty="0"/>
              <a:t>ORM</a:t>
            </a:r>
          </a:p>
          <a:p>
            <a:r>
              <a:rPr lang="es-ES" dirty="0"/>
              <a:t>Mapeo de objetos al modelo de BBDD relacional</a:t>
            </a:r>
          </a:p>
        </p:txBody>
      </p:sp>
      <p:sp>
        <p:nvSpPr>
          <p:cNvPr id="5" name="CuadroTexto 4">
            <a:extLst>
              <a:ext uri="{FF2B5EF4-FFF2-40B4-BE49-F238E27FC236}">
                <a16:creationId xmlns:a16="http://schemas.microsoft.com/office/drawing/2014/main" id="{27A9CDE4-BDE2-8B41-BC74-F7DF188A7653}"/>
              </a:ext>
            </a:extLst>
          </p:cNvPr>
          <p:cNvSpPr txBox="1"/>
          <p:nvPr/>
        </p:nvSpPr>
        <p:spPr>
          <a:xfrm>
            <a:off x="564759" y="2675160"/>
            <a:ext cx="3685624" cy="369332"/>
          </a:xfrm>
          <a:prstGeom prst="rect">
            <a:avLst/>
          </a:prstGeom>
          <a:noFill/>
        </p:spPr>
        <p:txBody>
          <a:bodyPr wrap="none" rtlCol="0">
            <a:spAutoFit/>
          </a:bodyPr>
          <a:lstStyle/>
          <a:p>
            <a:r>
              <a:rPr lang="es-ES" b="1" dirty="0"/>
              <a:t>Lenguajes de programación OO</a:t>
            </a:r>
          </a:p>
        </p:txBody>
      </p:sp>
      <p:sp>
        <p:nvSpPr>
          <p:cNvPr id="7" name="CuadroTexto 6">
            <a:extLst>
              <a:ext uri="{FF2B5EF4-FFF2-40B4-BE49-F238E27FC236}">
                <a16:creationId xmlns:a16="http://schemas.microsoft.com/office/drawing/2014/main" id="{EFD5D3D9-5610-F94D-8656-187FA5A8CAAE}"/>
              </a:ext>
            </a:extLst>
          </p:cNvPr>
          <p:cNvSpPr txBox="1"/>
          <p:nvPr/>
        </p:nvSpPr>
        <p:spPr>
          <a:xfrm>
            <a:off x="4634332" y="2656114"/>
            <a:ext cx="3159839" cy="369332"/>
          </a:xfrm>
          <a:prstGeom prst="rect">
            <a:avLst/>
          </a:prstGeom>
          <a:noFill/>
        </p:spPr>
        <p:txBody>
          <a:bodyPr wrap="none" rtlCol="0">
            <a:spAutoFit/>
          </a:bodyPr>
          <a:lstStyle/>
          <a:p>
            <a:r>
              <a:rPr lang="es-ES" b="1" dirty="0"/>
              <a:t>BBDD orientadas a objetos</a:t>
            </a:r>
          </a:p>
        </p:txBody>
      </p:sp>
      <p:pic>
        <p:nvPicPr>
          <p:cNvPr id="9" name="Imagen 8">
            <a:extLst>
              <a:ext uri="{FF2B5EF4-FFF2-40B4-BE49-F238E27FC236}">
                <a16:creationId xmlns:a16="http://schemas.microsoft.com/office/drawing/2014/main" id="{C29E6314-FB02-974F-9A83-E196AD41FA28}"/>
              </a:ext>
            </a:extLst>
          </p:cNvPr>
          <p:cNvPicPr>
            <a:picLocks noChangeAspect="1"/>
          </p:cNvPicPr>
          <p:nvPr/>
        </p:nvPicPr>
        <p:blipFill rotWithShape="1">
          <a:blip r:embed="rId3"/>
          <a:srcRect r="49650"/>
          <a:stretch/>
        </p:blipFill>
        <p:spPr>
          <a:xfrm>
            <a:off x="943428" y="1523999"/>
            <a:ext cx="2722370" cy="2077027"/>
          </a:xfrm>
          <a:prstGeom prst="rect">
            <a:avLst/>
          </a:prstGeom>
        </p:spPr>
      </p:pic>
      <p:pic>
        <p:nvPicPr>
          <p:cNvPr id="11" name="Imagen 10">
            <a:extLst>
              <a:ext uri="{FF2B5EF4-FFF2-40B4-BE49-F238E27FC236}">
                <a16:creationId xmlns:a16="http://schemas.microsoft.com/office/drawing/2014/main" id="{F5F61F3F-37AC-4D4D-AA7B-DE79950F6368}"/>
              </a:ext>
            </a:extLst>
          </p:cNvPr>
          <p:cNvPicPr>
            <a:picLocks noChangeAspect="1"/>
          </p:cNvPicPr>
          <p:nvPr/>
        </p:nvPicPr>
        <p:blipFill rotWithShape="1">
          <a:blip r:embed="rId3"/>
          <a:srcRect l="49220"/>
          <a:stretch/>
        </p:blipFill>
        <p:spPr>
          <a:xfrm>
            <a:off x="4629052" y="1435631"/>
            <a:ext cx="2919967" cy="2208938"/>
          </a:xfrm>
          <a:prstGeom prst="rect">
            <a:avLst/>
          </a:prstGeom>
        </p:spPr>
      </p:pic>
      <p:pic>
        <p:nvPicPr>
          <p:cNvPr id="13" name="Imagen 12">
            <a:extLst>
              <a:ext uri="{FF2B5EF4-FFF2-40B4-BE49-F238E27FC236}">
                <a16:creationId xmlns:a16="http://schemas.microsoft.com/office/drawing/2014/main" id="{4D00D178-ECB5-F14F-8017-24BE11DC912D}"/>
              </a:ext>
            </a:extLst>
          </p:cNvPr>
          <p:cNvPicPr>
            <a:picLocks noChangeAspect="1"/>
          </p:cNvPicPr>
          <p:nvPr/>
        </p:nvPicPr>
        <p:blipFill>
          <a:blip r:embed="rId4"/>
          <a:stretch>
            <a:fillRect/>
          </a:stretch>
        </p:blipFill>
        <p:spPr>
          <a:xfrm>
            <a:off x="5671303" y="3044492"/>
            <a:ext cx="3166570" cy="4013079"/>
          </a:xfrm>
          <a:prstGeom prst="rect">
            <a:avLst/>
          </a:prstGeom>
        </p:spPr>
      </p:pic>
      <p:pic>
        <p:nvPicPr>
          <p:cNvPr id="15" name="Imagen 14">
            <a:extLst>
              <a:ext uri="{FF2B5EF4-FFF2-40B4-BE49-F238E27FC236}">
                <a16:creationId xmlns:a16="http://schemas.microsoft.com/office/drawing/2014/main" id="{E278451D-9937-434A-B288-B2941EFA61D1}"/>
              </a:ext>
            </a:extLst>
          </p:cNvPr>
          <p:cNvPicPr>
            <a:picLocks noChangeAspect="1"/>
          </p:cNvPicPr>
          <p:nvPr/>
        </p:nvPicPr>
        <p:blipFill>
          <a:blip r:embed="rId5"/>
          <a:stretch>
            <a:fillRect/>
          </a:stretch>
        </p:blipFill>
        <p:spPr>
          <a:xfrm>
            <a:off x="510916" y="4699686"/>
            <a:ext cx="5410913" cy="1369851"/>
          </a:xfrm>
          <a:prstGeom prst="rect">
            <a:avLst/>
          </a:prstGeom>
        </p:spPr>
      </p:pic>
    </p:spTree>
    <p:extLst>
      <p:ext uri="{BB962C8B-B14F-4D97-AF65-F5344CB8AC3E}">
        <p14:creationId xmlns:p14="http://schemas.microsoft.com/office/powerpoint/2010/main" val="31013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0"/>
            <a:ext cx="7431314" cy="1068779"/>
          </a:xfrm>
        </p:spPr>
        <p:txBody>
          <a:bodyPr>
            <a:normAutofit fontScale="90000"/>
          </a:bodyPr>
          <a:lstStyle/>
          <a:p>
            <a:r>
              <a:rPr lang="es-ES" dirty="0">
                <a:solidFill>
                  <a:schemeClr val="tx1"/>
                </a:solidFill>
              </a:rPr>
              <a:t>Sistemas de persistencia.</a:t>
            </a:r>
            <a:br>
              <a:rPr lang="es-ES" dirty="0">
                <a:solidFill>
                  <a:schemeClr val="tx1"/>
                </a:solidFill>
              </a:rPr>
            </a:br>
            <a:r>
              <a:rPr lang="es-ES" dirty="0">
                <a:solidFill>
                  <a:schemeClr val="tx1"/>
                </a:solidFill>
              </a:rPr>
              <a:t>Bases de datos </a:t>
            </a:r>
            <a:r>
              <a:rPr lang="es-ES" dirty="0" err="1">
                <a:solidFill>
                  <a:schemeClr val="tx1"/>
                </a:solidFill>
              </a:rPr>
              <a:t>NoSQL</a:t>
            </a:r>
            <a:endParaRPr lang="es-ES" dirty="0">
              <a:solidFill>
                <a:schemeClr val="tx1"/>
              </a:solidFill>
            </a:endParaRP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24</a:t>
            </a:fld>
            <a:endParaRPr lang="en-US" sz="2400" b="1" dirty="0">
              <a:solidFill>
                <a:schemeClr val="bg1"/>
              </a:solidFill>
            </a:endParaRPr>
          </a:p>
        </p:txBody>
      </p:sp>
      <p:pic>
        <p:nvPicPr>
          <p:cNvPr id="5" name="Imagen 4">
            <a:extLst>
              <a:ext uri="{FF2B5EF4-FFF2-40B4-BE49-F238E27FC236}">
                <a16:creationId xmlns:a16="http://schemas.microsoft.com/office/drawing/2014/main" id="{5C9D8B46-B832-4F45-B733-690C86BD2F55}"/>
              </a:ext>
            </a:extLst>
          </p:cNvPr>
          <p:cNvPicPr>
            <a:picLocks noChangeAspect="1"/>
          </p:cNvPicPr>
          <p:nvPr/>
        </p:nvPicPr>
        <p:blipFill>
          <a:blip r:embed="rId3"/>
          <a:stretch>
            <a:fillRect/>
          </a:stretch>
        </p:blipFill>
        <p:spPr>
          <a:xfrm>
            <a:off x="551543" y="1695650"/>
            <a:ext cx="7184571" cy="3520151"/>
          </a:xfrm>
          <a:prstGeom prst="rect">
            <a:avLst/>
          </a:prstGeom>
        </p:spPr>
      </p:pic>
      <p:sp>
        <p:nvSpPr>
          <p:cNvPr id="7" name="CuadroTexto 6">
            <a:extLst>
              <a:ext uri="{FF2B5EF4-FFF2-40B4-BE49-F238E27FC236}">
                <a16:creationId xmlns:a16="http://schemas.microsoft.com/office/drawing/2014/main" id="{FF5C4F97-179C-9D41-9376-5D29FCB2BB28}"/>
              </a:ext>
            </a:extLst>
          </p:cNvPr>
          <p:cNvSpPr txBox="1"/>
          <p:nvPr/>
        </p:nvSpPr>
        <p:spPr>
          <a:xfrm>
            <a:off x="551543" y="5793453"/>
            <a:ext cx="5958682" cy="461665"/>
          </a:xfrm>
          <a:prstGeom prst="rect">
            <a:avLst/>
          </a:prstGeom>
          <a:noFill/>
        </p:spPr>
        <p:txBody>
          <a:bodyPr wrap="none" rtlCol="0">
            <a:spAutoFit/>
          </a:bodyPr>
          <a:lstStyle/>
          <a:p>
            <a:r>
              <a:rPr lang="es-ES" sz="2400" b="1" dirty="0"/>
              <a:t>Big Data, </a:t>
            </a:r>
            <a:r>
              <a:rPr lang="es-ES" sz="2400" b="1" dirty="0" err="1"/>
              <a:t>IoT</a:t>
            </a:r>
            <a:r>
              <a:rPr lang="es-ES" sz="2400" b="1" dirty="0"/>
              <a:t> </a:t>
            </a:r>
            <a:r>
              <a:rPr lang="es-ES" sz="2400" dirty="0">
                <a:sym typeface="Wingdings" pitchFamily="2" charset="2"/>
              </a:rPr>
              <a:t> muy usadas actualmente</a:t>
            </a:r>
            <a:endParaRPr lang="es-ES" sz="2400" dirty="0"/>
          </a:p>
        </p:txBody>
      </p:sp>
    </p:spTree>
    <p:extLst>
      <p:ext uri="{BB962C8B-B14F-4D97-AF65-F5344CB8AC3E}">
        <p14:creationId xmlns:p14="http://schemas.microsoft.com/office/powerpoint/2010/main" val="26472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800" b="1" dirty="0"/>
              <a:t>Mapa conceptual</a:t>
            </a:r>
          </a:p>
          <a:p>
            <a:r>
              <a:rPr lang="es-ES" sz="2400" dirty="0"/>
              <a:t>Necesidad de almacenar información</a:t>
            </a:r>
          </a:p>
          <a:p>
            <a:r>
              <a:rPr lang="es-ES" sz="2400" dirty="0"/>
              <a:t>Persistencia de datos</a:t>
            </a:r>
          </a:p>
          <a:p>
            <a:r>
              <a:rPr lang="es-ES" sz="2400" dirty="0"/>
              <a:t>Organización de la información</a:t>
            </a:r>
          </a:p>
          <a:p>
            <a:r>
              <a:rPr lang="es-ES" sz="2400" dirty="0"/>
              <a:t>Sistemas de persistencia</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3</a:t>
            </a:fld>
            <a:endParaRPr lang="en-US" sz="2400" b="1" dirty="0">
              <a:solidFill>
                <a:schemeClr val="bg1"/>
              </a:solidFill>
            </a:endParaRPr>
          </a:p>
        </p:txBody>
      </p:sp>
    </p:spTree>
    <p:extLst>
      <p:ext uri="{BB962C8B-B14F-4D97-AF65-F5344CB8AC3E}">
        <p14:creationId xmlns:p14="http://schemas.microsoft.com/office/powerpoint/2010/main" val="373581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449636" y="197131"/>
            <a:ext cx="6347713" cy="749466"/>
          </a:xfrm>
        </p:spPr>
        <p:txBody>
          <a:bodyPr/>
          <a:lstStyle/>
          <a:p>
            <a:r>
              <a:rPr lang="es-ES" dirty="0">
                <a:solidFill>
                  <a:schemeClr val="tx1"/>
                </a:solidFill>
              </a:rPr>
              <a:t>MAPA CONCEPTUAL</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4</a:t>
            </a:fld>
            <a:endParaRPr lang="en-US" sz="2400" b="1" dirty="0">
              <a:solidFill>
                <a:schemeClr val="bg1"/>
              </a:solidFill>
            </a:endParaRPr>
          </a:p>
        </p:txBody>
      </p:sp>
      <p:pic>
        <p:nvPicPr>
          <p:cNvPr id="6" name="Imagen 5">
            <a:extLst>
              <a:ext uri="{FF2B5EF4-FFF2-40B4-BE49-F238E27FC236}">
                <a16:creationId xmlns:a16="http://schemas.microsoft.com/office/drawing/2014/main" id="{F9CBAFA1-5931-084A-A6FE-D6B0D24A8834}"/>
              </a:ext>
            </a:extLst>
          </p:cNvPr>
          <p:cNvPicPr>
            <a:picLocks noChangeAspect="1"/>
          </p:cNvPicPr>
          <p:nvPr/>
        </p:nvPicPr>
        <p:blipFill>
          <a:blip r:embed="rId2"/>
          <a:stretch>
            <a:fillRect/>
          </a:stretch>
        </p:blipFill>
        <p:spPr>
          <a:xfrm>
            <a:off x="232227" y="794109"/>
            <a:ext cx="8563121" cy="6150975"/>
          </a:xfrm>
          <a:prstGeom prst="rect">
            <a:avLst/>
          </a:prstGeom>
        </p:spPr>
      </p:pic>
    </p:spTree>
    <p:extLst>
      <p:ext uri="{BB962C8B-B14F-4D97-AF65-F5344CB8AC3E}">
        <p14:creationId xmlns:p14="http://schemas.microsoft.com/office/powerpoint/2010/main" val="3877049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400" dirty="0"/>
              <a:t>Mapa conceptual</a:t>
            </a:r>
          </a:p>
          <a:p>
            <a:r>
              <a:rPr lang="es-ES" sz="2800" b="1" dirty="0"/>
              <a:t>Necesidad de almacenar información</a:t>
            </a:r>
          </a:p>
          <a:p>
            <a:r>
              <a:rPr lang="es-ES" sz="2400" dirty="0"/>
              <a:t>Persistencia de datos</a:t>
            </a:r>
          </a:p>
          <a:p>
            <a:r>
              <a:rPr lang="es-ES" sz="2400" dirty="0"/>
              <a:t>Organización de la información</a:t>
            </a:r>
          </a:p>
          <a:p>
            <a:r>
              <a:rPr lang="es-ES" sz="2400" dirty="0"/>
              <a:t>Sistemas de persistencia</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5</a:t>
            </a:fld>
            <a:endParaRPr lang="en-US" sz="2400" b="1" dirty="0">
              <a:solidFill>
                <a:schemeClr val="bg1"/>
              </a:solidFill>
            </a:endParaRPr>
          </a:p>
        </p:txBody>
      </p:sp>
    </p:spTree>
    <p:extLst>
      <p:ext uri="{BB962C8B-B14F-4D97-AF65-F5344CB8AC3E}">
        <p14:creationId xmlns:p14="http://schemas.microsoft.com/office/powerpoint/2010/main" val="156058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1039750"/>
          </a:xfrm>
        </p:spPr>
        <p:txBody>
          <a:bodyPr>
            <a:normAutofit fontScale="90000"/>
          </a:bodyPr>
          <a:lstStyle/>
          <a:p>
            <a:r>
              <a:rPr lang="es-ES" dirty="0">
                <a:solidFill>
                  <a:schemeClr val="tx1"/>
                </a:solidFill>
              </a:rPr>
              <a:t>Necesidad de almacenar información</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6</a:t>
            </a:fld>
            <a:endParaRPr lang="en-US" sz="2400" b="1" dirty="0">
              <a:solidFill>
                <a:schemeClr val="bg1"/>
              </a:solidFill>
            </a:endParaRPr>
          </a:p>
        </p:txBody>
      </p:sp>
      <p:sp>
        <p:nvSpPr>
          <p:cNvPr id="9" name="CuadroTexto 8">
            <a:extLst>
              <a:ext uri="{FF2B5EF4-FFF2-40B4-BE49-F238E27FC236}">
                <a16:creationId xmlns:a16="http://schemas.microsoft.com/office/drawing/2014/main" id="{BB727FCA-2017-2C4A-80D2-BE33B218A63E}"/>
              </a:ext>
            </a:extLst>
          </p:cNvPr>
          <p:cNvSpPr txBox="1"/>
          <p:nvPr/>
        </p:nvSpPr>
        <p:spPr>
          <a:xfrm>
            <a:off x="1139267" y="4694464"/>
            <a:ext cx="2685351" cy="646331"/>
          </a:xfrm>
          <a:prstGeom prst="rect">
            <a:avLst/>
          </a:prstGeom>
          <a:noFill/>
        </p:spPr>
        <p:txBody>
          <a:bodyPr wrap="none" rtlCol="0">
            <a:spAutoFit/>
          </a:bodyPr>
          <a:lstStyle/>
          <a:p>
            <a:pPr algn="ctr"/>
            <a:r>
              <a:rPr lang="es-ES" dirty="0"/>
              <a:t>Invención de la escritura</a:t>
            </a:r>
          </a:p>
          <a:p>
            <a:pPr algn="ctr"/>
            <a:r>
              <a:rPr lang="es-ES" dirty="0"/>
              <a:t>(</a:t>
            </a:r>
            <a:r>
              <a:rPr lang="es-ES" b="1" dirty="0"/>
              <a:t>milenios a.C.</a:t>
            </a:r>
            <a:r>
              <a:rPr lang="es-ES" dirty="0"/>
              <a:t>)</a:t>
            </a:r>
          </a:p>
        </p:txBody>
      </p:sp>
      <p:sp>
        <p:nvSpPr>
          <p:cNvPr id="10" name="CuadroTexto 9">
            <a:extLst>
              <a:ext uri="{FF2B5EF4-FFF2-40B4-BE49-F238E27FC236}">
                <a16:creationId xmlns:a16="http://schemas.microsoft.com/office/drawing/2014/main" id="{7C377295-0732-524F-8733-6B16B5630136}"/>
              </a:ext>
            </a:extLst>
          </p:cNvPr>
          <p:cNvSpPr txBox="1"/>
          <p:nvPr/>
        </p:nvSpPr>
        <p:spPr>
          <a:xfrm>
            <a:off x="4747168" y="4694464"/>
            <a:ext cx="2172390" cy="646331"/>
          </a:xfrm>
          <a:prstGeom prst="rect">
            <a:avLst/>
          </a:prstGeom>
          <a:noFill/>
        </p:spPr>
        <p:txBody>
          <a:bodyPr wrap="none" rtlCol="0">
            <a:spAutoFit/>
          </a:bodyPr>
          <a:lstStyle/>
          <a:p>
            <a:pPr algn="ctr"/>
            <a:r>
              <a:rPr lang="es-ES" dirty="0"/>
              <a:t>Invención del papel</a:t>
            </a:r>
          </a:p>
          <a:p>
            <a:pPr algn="ctr"/>
            <a:r>
              <a:rPr lang="es-ES" dirty="0"/>
              <a:t>(China, </a:t>
            </a:r>
            <a:r>
              <a:rPr lang="es-ES" b="1" dirty="0"/>
              <a:t>105 d.C.</a:t>
            </a:r>
            <a:r>
              <a:rPr lang="es-ES" dirty="0"/>
              <a:t>)</a:t>
            </a:r>
          </a:p>
        </p:txBody>
      </p:sp>
      <p:pic>
        <p:nvPicPr>
          <p:cNvPr id="12" name="Imagen 11">
            <a:extLst>
              <a:ext uri="{FF2B5EF4-FFF2-40B4-BE49-F238E27FC236}">
                <a16:creationId xmlns:a16="http://schemas.microsoft.com/office/drawing/2014/main" id="{BE4BCC05-BAF2-9240-BADA-7C4A48853F69}"/>
              </a:ext>
            </a:extLst>
          </p:cNvPr>
          <p:cNvPicPr>
            <a:picLocks noChangeAspect="1"/>
          </p:cNvPicPr>
          <p:nvPr/>
        </p:nvPicPr>
        <p:blipFill>
          <a:blip r:embed="rId2"/>
          <a:stretch>
            <a:fillRect/>
          </a:stretch>
        </p:blipFill>
        <p:spPr>
          <a:xfrm>
            <a:off x="4709413" y="2046515"/>
            <a:ext cx="2247900" cy="2438400"/>
          </a:xfrm>
          <a:prstGeom prst="rect">
            <a:avLst/>
          </a:prstGeom>
        </p:spPr>
      </p:pic>
      <p:pic>
        <p:nvPicPr>
          <p:cNvPr id="14" name="Imagen 13">
            <a:extLst>
              <a:ext uri="{FF2B5EF4-FFF2-40B4-BE49-F238E27FC236}">
                <a16:creationId xmlns:a16="http://schemas.microsoft.com/office/drawing/2014/main" id="{FC4C31B2-5B49-104E-95E1-07222F74C596}"/>
              </a:ext>
            </a:extLst>
          </p:cNvPr>
          <p:cNvPicPr>
            <a:picLocks noChangeAspect="1"/>
          </p:cNvPicPr>
          <p:nvPr/>
        </p:nvPicPr>
        <p:blipFill>
          <a:blip r:embed="rId3"/>
          <a:stretch>
            <a:fillRect/>
          </a:stretch>
        </p:blipFill>
        <p:spPr>
          <a:xfrm rot="5400000">
            <a:off x="1240744" y="2439809"/>
            <a:ext cx="2482395" cy="1607815"/>
          </a:xfrm>
          <a:prstGeom prst="rect">
            <a:avLst/>
          </a:prstGeom>
        </p:spPr>
      </p:pic>
    </p:spTree>
    <p:extLst>
      <p:ext uri="{BB962C8B-B14F-4D97-AF65-F5344CB8AC3E}">
        <p14:creationId xmlns:p14="http://schemas.microsoft.com/office/powerpoint/2010/main" val="329746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1039750"/>
          </a:xfrm>
        </p:spPr>
        <p:txBody>
          <a:bodyPr>
            <a:normAutofit fontScale="90000"/>
          </a:bodyPr>
          <a:lstStyle/>
          <a:p>
            <a:r>
              <a:rPr lang="es-ES" dirty="0">
                <a:solidFill>
                  <a:schemeClr val="tx1"/>
                </a:solidFill>
              </a:rPr>
              <a:t>Necesidad de almacenar información</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7</a:t>
            </a:fld>
            <a:endParaRPr lang="en-US" sz="2400" b="1" dirty="0">
              <a:solidFill>
                <a:schemeClr val="bg1"/>
              </a:solidFill>
            </a:endParaRPr>
          </a:p>
        </p:txBody>
      </p:sp>
      <p:sp>
        <p:nvSpPr>
          <p:cNvPr id="9" name="CuadroTexto 8">
            <a:extLst>
              <a:ext uri="{FF2B5EF4-FFF2-40B4-BE49-F238E27FC236}">
                <a16:creationId xmlns:a16="http://schemas.microsoft.com/office/drawing/2014/main" id="{BB727FCA-2017-2C4A-80D2-BE33B218A63E}"/>
              </a:ext>
            </a:extLst>
          </p:cNvPr>
          <p:cNvSpPr txBox="1"/>
          <p:nvPr/>
        </p:nvSpPr>
        <p:spPr>
          <a:xfrm>
            <a:off x="2786844" y="5187949"/>
            <a:ext cx="3018776" cy="646331"/>
          </a:xfrm>
          <a:prstGeom prst="rect">
            <a:avLst/>
          </a:prstGeom>
          <a:noFill/>
        </p:spPr>
        <p:txBody>
          <a:bodyPr wrap="none" rtlCol="0">
            <a:spAutoFit/>
          </a:bodyPr>
          <a:lstStyle/>
          <a:p>
            <a:pPr algn="ctr"/>
            <a:r>
              <a:rPr lang="es-ES" dirty="0"/>
              <a:t>Invención de la imprenta</a:t>
            </a:r>
          </a:p>
          <a:p>
            <a:pPr algn="ctr"/>
            <a:r>
              <a:rPr lang="es-ES" dirty="0"/>
              <a:t>(Johann Gutenberg*, </a:t>
            </a:r>
            <a:r>
              <a:rPr lang="es-ES" b="1" dirty="0"/>
              <a:t>s. XV</a:t>
            </a:r>
            <a:r>
              <a:rPr lang="es-ES" dirty="0"/>
              <a:t>)</a:t>
            </a:r>
          </a:p>
        </p:txBody>
      </p:sp>
      <p:pic>
        <p:nvPicPr>
          <p:cNvPr id="5" name="Imagen 4">
            <a:extLst>
              <a:ext uri="{FF2B5EF4-FFF2-40B4-BE49-F238E27FC236}">
                <a16:creationId xmlns:a16="http://schemas.microsoft.com/office/drawing/2014/main" id="{45C49EF4-985E-3948-A5D6-A0CB10D87CB5}"/>
              </a:ext>
            </a:extLst>
          </p:cNvPr>
          <p:cNvPicPr>
            <a:picLocks noChangeAspect="1"/>
          </p:cNvPicPr>
          <p:nvPr/>
        </p:nvPicPr>
        <p:blipFill>
          <a:blip r:embed="rId3"/>
          <a:stretch>
            <a:fillRect/>
          </a:stretch>
        </p:blipFill>
        <p:spPr>
          <a:xfrm>
            <a:off x="1794969" y="1829929"/>
            <a:ext cx="2260600" cy="3187700"/>
          </a:xfrm>
          <a:prstGeom prst="rect">
            <a:avLst/>
          </a:prstGeom>
        </p:spPr>
      </p:pic>
      <p:pic>
        <p:nvPicPr>
          <p:cNvPr id="7" name="Imagen 6">
            <a:extLst>
              <a:ext uri="{FF2B5EF4-FFF2-40B4-BE49-F238E27FC236}">
                <a16:creationId xmlns:a16="http://schemas.microsoft.com/office/drawing/2014/main" id="{BE7689D2-0EB3-2149-AB2B-27D729A5AF1E}"/>
              </a:ext>
            </a:extLst>
          </p:cNvPr>
          <p:cNvPicPr>
            <a:picLocks noChangeAspect="1"/>
          </p:cNvPicPr>
          <p:nvPr/>
        </p:nvPicPr>
        <p:blipFill>
          <a:blip r:embed="rId4"/>
          <a:stretch>
            <a:fillRect/>
          </a:stretch>
        </p:blipFill>
        <p:spPr>
          <a:xfrm>
            <a:off x="4480320" y="1829929"/>
            <a:ext cx="2324100" cy="3162300"/>
          </a:xfrm>
          <a:prstGeom prst="rect">
            <a:avLst/>
          </a:prstGeom>
        </p:spPr>
      </p:pic>
    </p:spTree>
    <p:extLst>
      <p:ext uri="{BB962C8B-B14F-4D97-AF65-F5344CB8AC3E}">
        <p14:creationId xmlns:p14="http://schemas.microsoft.com/office/powerpoint/2010/main" val="62000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8</a:t>
            </a:fld>
            <a:endParaRPr lang="en-US" sz="2400" b="1" dirty="0">
              <a:solidFill>
                <a:schemeClr val="bg1"/>
              </a:solidFill>
            </a:endParaRPr>
          </a:p>
        </p:txBody>
      </p:sp>
      <p:sp>
        <p:nvSpPr>
          <p:cNvPr id="9" name="CuadroTexto 8">
            <a:extLst>
              <a:ext uri="{FF2B5EF4-FFF2-40B4-BE49-F238E27FC236}">
                <a16:creationId xmlns:a16="http://schemas.microsoft.com/office/drawing/2014/main" id="{BB727FCA-2017-2C4A-80D2-BE33B218A63E}"/>
              </a:ext>
            </a:extLst>
          </p:cNvPr>
          <p:cNvSpPr txBox="1"/>
          <p:nvPr/>
        </p:nvSpPr>
        <p:spPr>
          <a:xfrm>
            <a:off x="2562083" y="1806120"/>
            <a:ext cx="3352200" cy="646331"/>
          </a:xfrm>
          <a:prstGeom prst="rect">
            <a:avLst/>
          </a:prstGeom>
          <a:noFill/>
        </p:spPr>
        <p:txBody>
          <a:bodyPr wrap="none" rtlCol="0">
            <a:spAutoFit/>
          </a:bodyPr>
          <a:lstStyle/>
          <a:p>
            <a:pPr algn="ctr"/>
            <a:r>
              <a:rPr lang="es-ES" dirty="0"/>
              <a:t>Aparición de las computadoras</a:t>
            </a:r>
          </a:p>
          <a:p>
            <a:pPr algn="ctr"/>
            <a:r>
              <a:rPr lang="es-ES" dirty="0"/>
              <a:t>(</a:t>
            </a:r>
            <a:r>
              <a:rPr lang="es-ES" b="1" dirty="0"/>
              <a:t>s. XX</a:t>
            </a:r>
            <a:r>
              <a:rPr lang="es-ES" dirty="0"/>
              <a:t>)</a:t>
            </a:r>
          </a:p>
        </p:txBody>
      </p:sp>
      <p:pic>
        <p:nvPicPr>
          <p:cNvPr id="6" name="Imagen 5">
            <a:extLst>
              <a:ext uri="{FF2B5EF4-FFF2-40B4-BE49-F238E27FC236}">
                <a16:creationId xmlns:a16="http://schemas.microsoft.com/office/drawing/2014/main" id="{1D646B70-5ED7-F64D-9692-59206B12E06A}"/>
              </a:ext>
            </a:extLst>
          </p:cNvPr>
          <p:cNvPicPr>
            <a:picLocks noChangeAspect="1"/>
          </p:cNvPicPr>
          <p:nvPr/>
        </p:nvPicPr>
        <p:blipFill>
          <a:blip r:embed="rId3"/>
          <a:stretch>
            <a:fillRect/>
          </a:stretch>
        </p:blipFill>
        <p:spPr>
          <a:xfrm>
            <a:off x="804634" y="2452451"/>
            <a:ext cx="1945533" cy="2949018"/>
          </a:xfrm>
          <a:prstGeom prst="rect">
            <a:avLst/>
          </a:prstGeom>
        </p:spPr>
      </p:pic>
      <p:sp>
        <p:nvSpPr>
          <p:cNvPr id="10" name="CuadroTexto 9">
            <a:extLst>
              <a:ext uri="{FF2B5EF4-FFF2-40B4-BE49-F238E27FC236}">
                <a16:creationId xmlns:a16="http://schemas.microsoft.com/office/drawing/2014/main" id="{6C9503F3-8279-6D45-B948-38FCEFC8E914}"/>
              </a:ext>
            </a:extLst>
          </p:cNvPr>
          <p:cNvSpPr txBox="1"/>
          <p:nvPr/>
        </p:nvSpPr>
        <p:spPr>
          <a:xfrm>
            <a:off x="697588" y="5420697"/>
            <a:ext cx="2159630" cy="646331"/>
          </a:xfrm>
          <a:prstGeom prst="rect">
            <a:avLst/>
          </a:prstGeom>
          <a:noFill/>
        </p:spPr>
        <p:txBody>
          <a:bodyPr wrap="none" rtlCol="0">
            <a:spAutoFit/>
          </a:bodyPr>
          <a:lstStyle/>
          <a:p>
            <a:pPr algn="ctr"/>
            <a:r>
              <a:rPr lang="es-ES" dirty="0"/>
              <a:t>Tarjetas perforadas</a:t>
            </a:r>
          </a:p>
          <a:p>
            <a:pPr algn="ctr"/>
            <a:r>
              <a:rPr lang="es-ES" dirty="0"/>
              <a:t>(</a:t>
            </a:r>
            <a:r>
              <a:rPr lang="es-ES" b="1" dirty="0"/>
              <a:t>1960 - 1970</a:t>
            </a:r>
            <a:r>
              <a:rPr lang="es-ES" dirty="0"/>
              <a:t>)</a:t>
            </a:r>
          </a:p>
        </p:txBody>
      </p:sp>
      <p:pic>
        <p:nvPicPr>
          <p:cNvPr id="11" name="Imagen 10">
            <a:extLst>
              <a:ext uri="{FF2B5EF4-FFF2-40B4-BE49-F238E27FC236}">
                <a16:creationId xmlns:a16="http://schemas.microsoft.com/office/drawing/2014/main" id="{482CFAF5-B0DB-0D41-9EF4-6F94E2FD1F60}"/>
              </a:ext>
            </a:extLst>
          </p:cNvPr>
          <p:cNvPicPr>
            <a:picLocks noChangeAspect="1"/>
          </p:cNvPicPr>
          <p:nvPr/>
        </p:nvPicPr>
        <p:blipFill>
          <a:blip r:embed="rId4"/>
          <a:stretch>
            <a:fillRect/>
          </a:stretch>
        </p:blipFill>
        <p:spPr>
          <a:xfrm>
            <a:off x="2974521" y="2452451"/>
            <a:ext cx="2814451" cy="2968246"/>
          </a:xfrm>
          <a:prstGeom prst="rect">
            <a:avLst/>
          </a:prstGeom>
        </p:spPr>
      </p:pic>
      <p:sp>
        <p:nvSpPr>
          <p:cNvPr id="12" name="CuadroTexto 11">
            <a:extLst>
              <a:ext uri="{FF2B5EF4-FFF2-40B4-BE49-F238E27FC236}">
                <a16:creationId xmlns:a16="http://schemas.microsoft.com/office/drawing/2014/main" id="{C843DEBC-1C4C-F343-830B-783D8CCF771A}"/>
              </a:ext>
            </a:extLst>
          </p:cNvPr>
          <p:cNvSpPr txBox="1"/>
          <p:nvPr/>
        </p:nvSpPr>
        <p:spPr>
          <a:xfrm>
            <a:off x="3101944" y="5420697"/>
            <a:ext cx="2272482" cy="923330"/>
          </a:xfrm>
          <a:prstGeom prst="rect">
            <a:avLst/>
          </a:prstGeom>
          <a:noFill/>
        </p:spPr>
        <p:txBody>
          <a:bodyPr wrap="none" rtlCol="0">
            <a:spAutoFit/>
          </a:bodyPr>
          <a:lstStyle/>
          <a:p>
            <a:pPr algn="ctr"/>
            <a:r>
              <a:rPr lang="es-ES" dirty="0"/>
              <a:t>RAMAC I</a:t>
            </a:r>
          </a:p>
          <a:p>
            <a:pPr algn="ctr"/>
            <a:r>
              <a:rPr lang="es-ES" dirty="0"/>
              <a:t>(IBM </a:t>
            </a:r>
            <a:r>
              <a:rPr lang="es-ES" b="1" dirty="0"/>
              <a:t>1956</a:t>
            </a:r>
            <a:r>
              <a:rPr lang="es-ES" dirty="0"/>
              <a:t>)</a:t>
            </a:r>
          </a:p>
          <a:p>
            <a:pPr algn="ctr"/>
            <a:r>
              <a:rPr lang="es-ES" dirty="0"/>
              <a:t>&gt;1 Tonelada </a:t>
            </a:r>
            <a:r>
              <a:rPr lang="es-ES" dirty="0">
                <a:sym typeface="Wingdings" pitchFamily="2" charset="2"/>
              </a:rPr>
              <a:t> 5MB</a:t>
            </a:r>
            <a:endParaRPr lang="es-ES" dirty="0"/>
          </a:p>
        </p:txBody>
      </p:sp>
      <p:pic>
        <p:nvPicPr>
          <p:cNvPr id="14" name="Imagen 13">
            <a:extLst>
              <a:ext uri="{FF2B5EF4-FFF2-40B4-BE49-F238E27FC236}">
                <a16:creationId xmlns:a16="http://schemas.microsoft.com/office/drawing/2014/main" id="{C226BB82-A36D-E547-B1E8-9E3B4B80960F}"/>
              </a:ext>
            </a:extLst>
          </p:cNvPr>
          <p:cNvPicPr>
            <a:picLocks noChangeAspect="1"/>
          </p:cNvPicPr>
          <p:nvPr/>
        </p:nvPicPr>
        <p:blipFill>
          <a:blip r:embed="rId5"/>
          <a:stretch>
            <a:fillRect/>
          </a:stretch>
        </p:blipFill>
        <p:spPr>
          <a:xfrm rot="5400000">
            <a:off x="5833267" y="3029199"/>
            <a:ext cx="2992123" cy="1814749"/>
          </a:xfrm>
          <a:prstGeom prst="rect">
            <a:avLst/>
          </a:prstGeom>
        </p:spPr>
      </p:pic>
      <p:sp>
        <p:nvSpPr>
          <p:cNvPr id="15" name="CuadroTexto 14">
            <a:extLst>
              <a:ext uri="{FF2B5EF4-FFF2-40B4-BE49-F238E27FC236}">
                <a16:creationId xmlns:a16="http://schemas.microsoft.com/office/drawing/2014/main" id="{5963B673-AE9A-424B-A0A4-C513D12091D7}"/>
              </a:ext>
            </a:extLst>
          </p:cNvPr>
          <p:cNvSpPr txBox="1"/>
          <p:nvPr/>
        </p:nvSpPr>
        <p:spPr>
          <a:xfrm>
            <a:off x="6499613" y="5432635"/>
            <a:ext cx="1659430" cy="369332"/>
          </a:xfrm>
          <a:prstGeom prst="rect">
            <a:avLst/>
          </a:prstGeom>
          <a:noFill/>
        </p:spPr>
        <p:txBody>
          <a:bodyPr wrap="none" rtlCol="0">
            <a:spAutoFit/>
          </a:bodyPr>
          <a:lstStyle/>
          <a:p>
            <a:pPr algn="ctr"/>
            <a:r>
              <a:rPr lang="es-ES" dirty="0"/>
              <a:t>SSD, </a:t>
            </a:r>
            <a:r>
              <a:rPr lang="es-ES" dirty="0" err="1"/>
              <a:t>NVMe</a:t>
            </a:r>
            <a:r>
              <a:rPr lang="es-ES" dirty="0"/>
              <a:t>…</a:t>
            </a:r>
          </a:p>
        </p:txBody>
      </p:sp>
      <p:sp>
        <p:nvSpPr>
          <p:cNvPr id="19" name="Título 1">
            <a:extLst>
              <a:ext uri="{FF2B5EF4-FFF2-40B4-BE49-F238E27FC236}">
                <a16:creationId xmlns:a16="http://schemas.microsoft.com/office/drawing/2014/main" id="{4E586DDD-6C83-6843-8E95-B4752EF4FBE7}"/>
              </a:ext>
            </a:extLst>
          </p:cNvPr>
          <p:cNvSpPr>
            <a:spLocks noGrp="1"/>
          </p:cNvSpPr>
          <p:nvPr>
            <p:ph type="title"/>
          </p:nvPr>
        </p:nvSpPr>
        <p:spPr>
          <a:xfrm>
            <a:off x="609600" y="455221"/>
            <a:ext cx="6347713" cy="1039750"/>
          </a:xfrm>
        </p:spPr>
        <p:txBody>
          <a:bodyPr>
            <a:normAutofit fontScale="90000"/>
          </a:bodyPr>
          <a:lstStyle/>
          <a:p>
            <a:r>
              <a:rPr lang="es-ES" dirty="0">
                <a:solidFill>
                  <a:schemeClr val="tx1"/>
                </a:solidFill>
              </a:rPr>
              <a:t>Necesidad de almacenar información</a:t>
            </a:r>
          </a:p>
        </p:txBody>
      </p:sp>
    </p:spTree>
    <p:extLst>
      <p:ext uri="{BB962C8B-B14F-4D97-AF65-F5344CB8AC3E}">
        <p14:creationId xmlns:p14="http://schemas.microsoft.com/office/powerpoint/2010/main" val="199202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C71091-96C4-E744-AD85-C6BFA7F20B68}"/>
              </a:ext>
            </a:extLst>
          </p:cNvPr>
          <p:cNvSpPr>
            <a:spLocks noGrp="1"/>
          </p:cNvSpPr>
          <p:nvPr>
            <p:ph type="title"/>
          </p:nvPr>
        </p:nvSpPr>
        <p:spPr>
          <a:xfrm>
            <a:off x="609600" y="455221"/>
            <a:ext cx="6347713" cy="749466"/>
          </a:xfrm>
        </p:spPr>
        <p:txBody>
          <a:bodyPr/>
          <a:lstStyle/>
          <a:p>
            <a:r>
              <a:rPr lang="es-ES" dirty="0">
                <a:solidFill>
                  <a:schemeClr val="tx1"/>
                </a:solidFill>
              </a:rPr>
              <a:t>ÍNDICE</a:t>
            </a:r>
          </a:p>
        </p:txBody>
      </p:sp>
      <p:sp>
        <p:nvSpPr>
          <p:cNvPr id="3" name="Marcador de contenido 2">
            <a:extLst>
              <a:ext uri="{FF2B5EF4-FFF2-40B4-BE49-F238E27FC236}">
                <a16:creationId xmlns:a16="http://schemas.microsoft.com/office/drawing/2014/main" id="{F630488E-E57B-2B49-B1B9-6978E2D7E12D}"/>
              </a:ext>
            </a:extLst>
          </p:cNvPr>
          <p:cNvSpPr>
            <a:spLocks noGrp="1"/>
          </p:cNvSpPr>
          <p:nvPr>
            <p:ph idx="1"/>
          </p:nvPr>
        </p:nvSpPr>
        <p:spPr>
          <a:xfrm>
            <a:off x="609599" y="1733078"/>
            <a:ext cx="6347714" cy="3880773"/>
          </a:xfrm>
        </p:spPr>
        <p:txBody>
          <a:bodyPr>
            <a:normAutofit/>
          </a:bodyPr>
          <a:lstStyle/>
          <a:p>
            <a:r>
              <a:rPr lang="es-ES" sz="2400" dirty="0"/>
              <a:t>Mapa conceptual</a:t>
            </a:r>
          </a:p>
          <a:p>
            <a:r>
              <a:rPr lang="es-ES" sz="2400" dirty="0"/>
              <a:t>Necesidad de almacenar información</a:t>
            </a:r>
          </a:p>
          <a:p>
            <a:r>
              <a:rPr lang="es-ES" sz="2800" b="1" dirty="0"/>
              <a:t>Persistencia de datos</a:t>
            </a:r>
          </a:p>
          <a:p>
            <a:r>
              <a:rPr lang="es-ES" sz="2400" dirty="0"/>
              <a:t>Organización de la información</a:t>
            </a:r>
          </a:p>
          <a:p>
            <a:r>
              <a:rPr lang="es-ES" sz="2400" dirty="0"/>
              <a:t>Sistemas de persistencia</a:t>
            </a:r>
          </a:p>
        </p:txBody>
      </p:sp>
      <p:sp>
        <p:nvSpPr>
          <p:cNvPr id="4" name="Marcador de número de diapositiva 3">
            <a:extLst>
              <a:ext uri="{FF2B5EF4-FFF2-40B4-BE49-F238E27FC236}">
                <a16:creationId xmlns:a16="http://schemas.microsoft.com/office/drawing/2014/main" id="{6B8DD568-9D2F-9349-9106-31CE89D608A7}"/>
              </a:ext>
            </a:extLst>
          </p:cNvPr>
          <p:cNvSpPr>
            <a:spLocks noGrp="1"/>
          </p:cNvSpPr>
          <p:nvPr>
            <p:ph type="sldNum" sz="quarter" idx="12"/>
          </p:nvPr>
        </p:nvSpPr>
        <p:spPr>
          <a:xfrm>
            <a:off x="7794171" y="6255118"/>
            <a:ext cx="885064" cy="365125"/>
          </a:xfrm>
        </p:spPr>
        <p:txBody>
          <a:bodyPr/>
          <a:lstStyle/>
          <a:p>
            <a:fld id="{D57F1E4F-1CFF-5643-939E-217C01CDF565}" type="slidenum">
              <a:rPr lang="en-US" sz="2400" b="1" smtClean="0">
                <a:solidFill>
                  <a:schemeClr val="bg1"/>
                </a:solidFill>
              </a:rPr>
              <a:pPr/>
              <a:t>9</a:t>
            </a:fld>
            <a:endParaRPr lang="en-US" sz="2400" b="1" dirty="0">
              <a:solidFill>
                <a:schemeClr val="bg1"/>
              </a:solidFill>
            </a:endParaRPr>
          </a:p>
        </p:txBody>
      </p:sp>
    </p:spTree>
    <p:extLst>
      <p:ext uri="{BB962C8B-B14F-4D97-AF65-F5344CB8AC3E}">
        <p14:creationId xmlns:p14="http://schemas.microsoft.com/office/powerpoint/2010/main" val="383192905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596</TotalTime>
  <Words>801</Words>
  <Application>Microsoft Macintosh PowerPoint</Application>
  <PresentationFormat>Presentación en pantalla (4:3)</PresentationFormat>
  <Paragraphs>164</Paragraphs>
  <Slides>24</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24</vt:i4>
      </vt:variant>
    </vt:vector>
  </HeadingPairs>
  <TitlesOfParts>
    <vt:vector size="29" baseType="lpstr">
      <vt:lpstr>Arial</vt:lpstr>
      <vt:lpstr>Calibri</vt:lpstr>
      <vt:lpstr>Wingdings</vt:lpstr>
      <vt:lpstr>Wingdings 3</vt:lpstr>
      <vt:lpstr>Faceta</vt:lpstr>
      <vt:lpstr>Acceso a Datos Introducción</vt:lpstr>
      <vt:lpstr>ÍNDICE</vt:lpstr>
      <vt:lpstr>ÍNDICE</vt:lpstr>
      <vt:lpstr>MAPA CONCEPTUAL</vt:lpstr>
      <vt:lpstr>ÍNDICE</vt:lpstr>
      <vt:lpstr>Necesidad de almacenar información</vt:lpstr>
      <vt:lpstr>Necesidad de almacenar información</vt:lpstr>
      <vt:lpstr>Necesidad de almacenar información</vt:lpstr>
      <vt:lpstr>ÍNDICE</vt:lpstr>
      <vt:lpstr>Presentación de PowerPoint</vt:lpstr>
      <vt:lpstr>Persistencia de datos</vt:lpstr>
      <vt:lpstr>ÍNDICE</vt:lpstr>
      <vt:lpstr>Organización de la información</vt:lpstr>
      <vt:lpstr>Organización de la información</vt:lpstr>
      <vt:lpstr>ÍNDICE</vt:lpstr>
      <vt:lpstr>Sistemas de persistencia. Ficheros</vt:lpstr>
      <vt:lpstr>Sistemas de persistencia. Bases de datos relacionales</vt:lpstr>
      <vt:lpstr>Sistemas de persistencia. SGBD relacionales (SQL)</vt:lpstr>
      <vt:lpstr>Sistemas de persistencia. SGBD No relacionales (NoSQL)</vt:lpstr>
      <vt:lpstr>Sistemas de persistencia. Almacenamiento distribuido</vt:lpstr>
      <vt:lpstr>Sistemas de persistencia. Bases de datos XML nativas</vt:lpstr>
      <vt:lpstr>Sistemas de persistencia. Bases de datos orientadas a objetos</vt:lpstr>
      <vt:lpstr>Sistemas de persistencia. Object-Relational-Mapping (ORM)</vt:lpstr>
      <vt:lpstr>Sistemas de persistencia. Bases de datos NoSQL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Acceso a Datos Presentación de la asignatura</dc:title>
  <dc:creator>Jorge Roncel Camero</dc:creator>
  <cp:lastModifiedBy>Jorge Roncel Camero</cp:lastModifiedBy>
  <cp:revision>92</cp:revision>
  <dcterms:created xsi:type="dcterms:W3CDTF">2020-09-08T08:02:04Z</dcterms:created>
  <dcterms:modified xsi:type="dcterms:W3CDTF">2020-09-21T17:03:40Z</dcterms:modified>
</cp:coreProperties>
</file>