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5" r:id="rId1"/>
  </p:sldMasterIdLst>
  <p:notesMasterIdLst>
    <p:notesMasterId r:id="rId31"/>
  </p:notesMasterIdLst>
  <p:sldIdLst>
    <p:sldId id="256" r:id="rId2"/>
    <p:sldId id="257" r:id="rId3"/>
    <p:sldId id="284" r:id="rId4"/>
    <p:sldId id="259" r:id="rId5"/>
    <p:sldId id="285" r:id="rId6"/>
    <p:sldId id="258" r:id="rId7"/>
    <p:sldId id="260" r:id="rId8"/>
    <p:sldId id="265" r:id="rId9"/>
    <p:sldId id="261" r:id="rId10"/>
    <p:sldId id="262" r:id="rId11"/>
    <p:sldId id="264" r:id="rId12"/>
    <p:sldId id="266" r:id="rId13"/>
    <p:sldId id="286" r:id="rId14"/>
    <p:sldId id="267" r:id="rId15"/>
    <p:sldId id="273" r:id="rId16"/>
    <p:sldId id="271" r:id="rId17"/>
    <p:sldId id="274" r:id="rId18"/>
    <p:sldId id="277" r:id="rId19"/>
    <p:sldId id="275" r:id="rId20"/>
    <p:sldId id="276" r:id="rId21"/>
    <p:sldId id="279" r:id="rId22"/>
    <p:sldId id="278" r:id="rId23"/>
    <p:sldId id="280" r:id="rId24"/>
    <p:sldId id="281" r:id="rId25"/>
    <p:sldId id="282" r:id="rId26"/>
    <p:sldId id="269" r:id="rId27"/>
    <p:sldId id="270" r:id="rId28"/>
    <p:sldId id="283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0"/>
    <p:restoredTop sz="82325"/>
  </p:normalViewPr>
  <p:slideViewPr>
    <p:cSldViewPr snapToGrid="0" snapToObjects="1">
      <p:cViewPr varScale="1">
        <p:scale>
          <a:sx n="88" d="100"/>
          <a:sy n="88" d="100"/>
        </p:scale>
        <p:origin x="2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8F75-409E-D942-8C16-E28653400BB4}" type="datetimeFigureOut">
              <a:rPr lang="es-ES" smtClean="0"/>
              <a:t>21/9/20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48E3-DA77-054D-B35B-4131E93C7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85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Colaboración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24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https://3.bp.blogspot.com/-t9GYb_hVXDY/TV3T_-ABScI/</a:t>
            </a:r>
            <a:r>
              <a:rPr lang="es-ES" dirty="0" err="1"/>
              <a:t>AAAAAAAAAko</a:t>
            </a:r>
            <a:r>
              <a:rPr lang="es-ES" dirty="0"/>
              <a:t>/</a:t>
            </a:r>
            <a:r>
              <a:rPr lang="es-ES" dirty="0" err="1"/>
              <a:t>WgJYWFlhvMo</a:t>
            </a:r>
            <a:r>
              <a:rPr lang="es-ES" dirty="0"/>
              <a:t>/s1600/bpmn2mijao12.jpg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31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90E3-7345-D440-8F5F-2267D551FB1D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1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07D-C5DE-794C-87BE-BB7C6589CCAF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50B-A7C7-BD4B-8442-DA46FA0B1059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56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BF2-2A0A-0A4E-A041-326FADF4B7F0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5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7B95-E7DA-9943-B2ED-9957F988329C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8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B99-56F6-9C4F-8E39-23F0B0A9C858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8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A2BC-F978-204D-9120-880C2CF69D88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9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DD75-EC0E-AB4B-BDC4-E2E28E238219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4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405-CC13-CD40-998B-EDD4E5D97F23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6EB-C129-0A40-9BD2-EA9FF031A70D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9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60E-B881-AB42-A6FB-F24BB3C50010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3111-7FEF-EC45-AFB6-78534D39A7ED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4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2E-08C3-934C-965B-6A8275067789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9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671F-E772-684C-986E-FA92114F4A08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630-89CA-D245-B33B-7DED2E8A34BB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8F51-C9FA-EB4B-B706-88023C6D1A3A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3960-53A3-334B-82AF-0434B73B3DDD}" type="datetime1">
              <a:rPr lang="es-ES" smtClean="0"/>
              <a:t>21/9/20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t9GYb_hVXDY/TV3T_-ABScI/AAAAAAAAAko/WgJYWFlhvMo/s1600/bpmn2mijao1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BE945-5DC3-3E4E-B55C-402F57272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543792"/>
            <a:ext cx="6696058" cy="2507044"/>
          </a:xfrm>
        </p:spPr>
        <p:txBody>
          <a:bodyPr/>
          <a:lstStyle/>
          <a:p>
            <a:r>
              <a:rPr lang="es-ES" sz="4800" b="1" dirty="0">
                <a:solidFill>
                  <a:schemeClr val="tx1"/>
                </a:solidFill>
              </a:rPr>
              <a:t>UT1. Modelado de procesos de negocio. BPMN</a:t>
            </a:r>
            <a:br>
              <a:rPr lang="es-ES" dirty="0"/>
            </a:br>
            <a:r>
              <a:rPr lang="es-ES" sz="2800" dirty="0">
                <a:solidFill>
                  <a:schemeClr val="tx1"/>
                </a:solidFill>
              </a:rPr>
              <a:t>Sistemas de Gestión Empresarial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347184-8DA4-8C4A-A8B1-23CDCE04B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2º CFGS DAM – Curso 2020/2021</a:t>
            </a:r>
          </a:p>
          <a:p>
            <a:r>
              <a:rPr lang="es-ES" dirty="0"/>
              <a:t>Profesor: Jorge Roncel Camero</a:t>
            </a:r>
          </a:p>
        </p:txBody>
      </p:sp>
    </p:spTree>
    <p:extLst>
      <p:ext uri="{BB962C8B-B14F-4D97-AF65-F5344CB8AC3E}">
        <p14:creationId xmlns:p14="http://schemas.microsoft.com/office/powerpoint/2010/main" val="134695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B48780-12B7-014F-BEB2-E2757DCF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7" y="3604986"/>
            <a:ext cx="3683000" cy="32385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68385F6-3686-E440-B03A-18D65F5CE518}"/>
              </a:ext>
            </a:extLst>
          </p:cNvPr>
          <p:cNvSpPr txBox="1">
            <a:spLocks/>
          </p:cNvSpPr>
          <p:nvPr/>
        </p:nvSpPr>
        <p:spPr>
          <a:xfrm>
            <a:off x="609600" y="193962"/>
            <a:ext cx="7228114" cy="1126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Modelado de procesos de negocio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Business </a:t>
            </a:r>
            <a:r>
              <a:rPr lang="es-ES" sz="3100" dirty="0" err="1">
                <a:solidFill>
                  <a:schemeClr val="tx1"/>
                </a:solidFill>
              </a:rPr>
              <a:t>Process</a:t>
            </a:r>
            <a:r>
              <a:rPr lang="es-ES" sz="3100" dirty="0">
                <a:solidFill>
                  <a:schemeClr val="tx1"/>
                </a:solidFill>
              </a:rPr>
              <a:t> </a:t>
            </a:r>
            <a:r>
              <a:rPr lang="es-ES" sz="3100" dirty="0" err="1">
                <a:solidFill>
                  <a:schemeClr val="tx1"/>
                </a:solidFill>
              </a:rPr>
              <a:t>Modelling</a:t>
            </a:r>
            <a:r>
              <a:rPr lang="es-ES" sz="3100" dirty="0">
                <a:solidFill>
                  <a:schemeClr val="tx1"/>
                </a:solidFill>
              </a:rPr>
              <a:t> (</a:t>
            </a:r>
            <a:r>
              <a:rPr lang="es-ES" sz="3100" b="1" dirty="0">
                <a:solidFill>
                  <a:schemeClr val="tx1"/>
                </a:solidFill>
              </a:rPr>
              <a:t>BPM</a:t>
            </a:r>
            <a:r>
              <a:rPr lang="es-ES" sz="3100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3860AC-6AD5-3145-A6A0-0D94B600D6AC}"/>
              </a:ext>
            </a:extLst>
          </p:cNvPr>
          <p:cNvSpPr txBox="1"/>
          <p:nvPr/>
        </p:nvSpPr>
        <p:spPr>
          <a:xfrm>
            <a:off x="1816477" y="1760246"/>
            <a:ext cx="5600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Es fundamental conocer cómo funciona el negocio para desarrollar un sistema de información que se adapte a las necesidades del mismo</a:t>
            </a:r>
          </a:p>
        </p:txBody>
      </p:sp>
    </p:spTree>
    <p:extLst>
      <p:ext uri="{BB962C8B-B14F-4D97-AF65-F5344CB8AC3E}">
        <p14:creationId xmlns:p14="http://schemas.microsoft.com/office/powerpoint/2010/main" val="165110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20801"/>
            <a:ext cx="6821715" cy="3088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/>
              <a:t>¿</a:t>
            </a:r>
            <a:r>
              <a:rPr lang="es-ES" sz="2800" b="1" dirty="0">
                <a:solidFill>
                  <a:srgbClr val="E32D91"/>
                </a:solidFill>
              </a:rPr>
              <a:t>Cómo </a:t>
            </a:r>
            <a:r>
              <a:rPr lang="es-ES" sz="2800" dirty="0"/>
              <a:t>modelar los procesos de negocio?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58EFA4-FEE5-0A44-85EB-01EE12C8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017157"/>
            <a:ext cx="4023017" cy="38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A320CB-C91C-9D4C-B8C5-A9C76607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4" y="632277"/>
            <a:ext cx="4447252" cy="17916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FE5FDB5-6103-0A44-8143-D227557BB848}"/>
              </a:ext>
            </a:extLst>
          </p:cNvPr>
          <p:cNvSpPr txBox="1"/>
          <p:nvPr/>
        </p:nvSpPr>
        <p:spPr>
          <a:xfrm>
            <a:off x="880532" y="242388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Diagramas de actividad UML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51D2DC-10BF-F64F-A37C-1A82FB589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96" y="349250"/>
            <a:ext cx="2540000" cy="37211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481F362-9D05-6143-9D13-A33D591FEF61}"/>
              </a:ext>
            </a:extLst>
          </p:cNvPr>
          <p:cNvSpPr txBox="1"/>
          <p:nvPr/>
        </p:nvSpPr>
        <p:spPr>
          <a:xfrm>
            <a:off x="5856514" y="407035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Diagramas EPC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1CBAB30-0B77-B648-B4E3-E967D1C16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86" y="3329790"/>
            <a:ext cx="4041945" cy="251006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9BA54D5-C21D-3F44-97AA-C0310F732A78}"/>
              </a:ext>
            </a:extLst>
          </p:cNvPr>
          <p:cNvSpPr txBox="1"/>
          <p:nvPr/>
        </p:nvSpPr>
        <p:spPr>
          <a:xfrm>
            <a:off x="1996222" y="583985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Diagramas BPMN</a:t>
            </a:r>
          </a:p>
        </p:txBody>
      </p:sp>
    </p:spTree>
    <p:extLst>
      <p:ext uri="{BB962C8B-B14F-4D97-AF65-F5344CB8AC3E}">
        <p14:creationId xmlns:p14="http://schemas.microsoft.com/office/powerpoint/2010/main" val="44083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Procesos de negocio</a:t>
            </a:r>
          </a:p>
          <a:p>
            <a:r>
              <a:rPr lang="es-ES" sz="2400" dirty="0"/>
              <a:t>Modelado de procesos de negocio</a:t>
            </a:r>
          </a:p>
          <a:p>
            <a:r>
              <a:rPr lang="es-ES" sz="2800" b="1" dirty="0"/>
              <a:t>BPMN</a:t>
            </a:r>
            <a:endParaRPr lang="es-ES" sz="2400" b="1" dirty="0"/>
          </a:p>
          <a:p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13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8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165525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Notación para modelado de procesos de negocio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Business </a:t>
            </a:r>
            <a:r>
              <a:rPr lang="es-ES" sz="3100" dirty="0" err="1">
                <a:solidFill>
                  <a:schemeClr val="tx1"/>
                </a:solidFill>
              </a:rPr>
              <a:t>Process</a:t>
            </a:r>
            <a:r>
              <a:rPr lang="es-ES" sz="3100" dirty="0">
                <a:solidFill>
                  <a:schemeClr val="tx1"/>
                </a:solidFill>
              </a:rPr>
              <a:t> </a:t>
            </a:r>
            <a:r>
              <a:rPr lang="es-ES" sz="3100" dirty="0" err="1">
                <a:solidFill>
                  <a:schemeClr val="tx1"/>
                </a:solidFill>
              </a:rPr>
              <a:t>Modelling</a:t>
            </a:r>
            <a:r>
              <a:rPr lang="es-ES" sz="3100" dirty="0">
                <a:solidFill>
                  <a:schemeClr val="tx1"/>
                </a:solidFill>
              </a:rPr>
              <a:t> </a:t>
            </a:r>
            <a:r>
              <a:rPr lang="es-ES" sz="3100" dirty="0" err="1">
                <a:solidFill>
                  <a:schemeClr val="tx1"/>
                </a:solidFill>
              </a:rPr>
              <a:t>Notation</a:t>
            </a:r>
            <a:r>
              <a:rPr lang="es-ES" sz="3100" dirty="0">
                <a:solidFill>
                  <a:schemeClr val="tx1"/>
                </a:solidFill>
              </a:rPr>
              <a:t> (</a:t>
            </a:r>
            <a:r>
              <a:rPr lang="es-ES" sz="3100" b="1" dirty="0">
                <a:solidFill>
                  <a:schemeClr val="tx1"/>
                </a:solidFill>
              </a:rPr>
              <a:t>BPMN</a:t>
            </a:r>
            <a:r>
              <a:rPr lang="es-ES" sz="3100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70106"/>
            <a:ext cx="6821715" cy="3880773"/>
          </a:xfrm>
        </p:spPr>
        <p:txBody>
          <a:bodyPr>
            <a:normAutofit/>
          </a:bodyPr>
          <a:lstStyle/>
          <a:p>
            <a:r>
              <a:rPr lang="es-ES" sz="2400" dirty="0"/>
              <a:t>Es una </a:t>
            </a:r>
            <a:r>
              <a:rPr lang="es-ES" sz="2400" b="1" dirty="0"/>
              <a:t>notación gráfica </a:t>
            </a:r>
            <a:r>
              <a:rPr lang="es-ES" sz="2400" dirty="0"/>
              <a:t>que plasma el diseño de los procesos de negocio.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Es un </a:t>
            </a:r>
            <a:r>
              <a:rPr lang="es-ES" sz="2400" b="1" dirty="0"/>
              <a:t>estándar internacional </a:t>
            </a:r>
            <a:r>
              <a:rPr lang="es-ES" sz="2400" dirty="0"/>
              <a:t>de BPM.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Actualmente BPMN 2.0, desarrollado por OMG (</a:t>
            </a:r>
            <a:r>
              <a:rPr lang="es-ES" sz="2400" dirty="0" err="1"/>
              <a:t>Object</a:t>
            </a:r>
            <a:r>
              <a:rPr lang="es-ES" sz="2400" dirty="0"/>
              <a:t> Management </a:t>
            </a:r>
            <a:r>
              <a:rPr lang="es-ES" sz="2400" dirty="0" err="1"/>
              <a:t>Group</a:t>
            </a:r>
            <a:r>
              <a:rPr lang="es-E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863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16552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BPMN. Ejemplo básico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A9C679-DE1E-FC4E-9E3A-B60B205B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" y="1275461"/>
            <a:ext cx="9016094" cy="4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16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6821715" cy="4873622"/>
          </a:xfrm>
        </p:spPr>
        <p:txBody>
          <a:bodyPr>
            <a:normAutofit/>
          </a:bodyPr>
          <a:lstStyle/>
          <a:p>
            <a:r>
              <a:rPr lang="es-ES" sz="2400" dirty="0"/>
              <a:t>Tarea o actividad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AA23B7-D38A-3E4D-9B4A-7AA8E9A4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701659"/>
            <a:ext cx="8694056" cy="45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6821715" cy="4873622"/>
          </a:xfrm>
        </p:spPr>
        <p:txBody>
          <a:bodyPr>
            <a:normAutofit/>
          </a:bodyPr>
          <a:lstStyle/>
          <a:p>
            <a:r>
              <a:rPr lang="es-ES" sz="2400" dirty="0"/>
              <a:t>Flujo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6424DC-E5FD-0844-B5DD-0E35BD6E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1539010"/>
            <a:ext cx="8679235" cy="45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6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8572"/>
            <a:ext cx="7082972" cy="4873622"/>
          </a:xfrm>
        </p:spPr>
        <p:txBody>
          <a:bodyPr>
            <a:normAutofit/>
          </a:bodyPr>
          <a:lstStyle/>
          <a:p>
            <a:r>
              <a:rPr lang="es-ES" sz="2400" dirty="0"/>
              <a:t>Flujos de mensajes: intercambio de información entre organizaciones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F23310-C0B4-5042-A57F-8A4FE289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109458"/>
            <a:ext cx="8679235" cy="45852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7F3765E-AA8E-374E-A1AC-64BB1268F62E}"/>
              </a:ext>
            </a:extLst>
          </p:cNvPr>
          <p:cNvSpPr/>
          <p:nvPr/>
        </p:nvSpPr>
        <p:spPr>
          <a:xfrm>
            <a:off x="2061026" y="3077030"/>
            <a:ext cx="653144" cy="1465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0F45D0B-D79E-4F4A-BF9E-9824009F45B0}"/>
              </a:ext>
            </a:extLst>
          </p:cNvPr>
          <p:cNvSpPr/>
          <p:nvPr/>
        </p:nvSpPr>
        <p:spPr>
          <a:xfrm>
            <a:off x="3693884" y="3077030"/>
            <a:ext cx="653144" cy="1465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0D71103-0DFA-6441-A8DE-B0B6A9D5624A}"/>
              </a:ext>
            </a:extLst>
          </p:cNvPr>
          <p:cNvSpPr/>
          <p:nvPr/>
        </p:nvSpPr>
        <p:spPr>
          <a:xfrm>
            <a:off x="5493654" y="3077029"/>
            <a:ext cx="653144" cy="25835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8B9C452-053F-C846-92A4-385B5E550D1E}"/>
              </a:ext>
            </a:extLst>
          </p:cNvPr>
          <p:cNvSpPr/>
          <p:nvPr/>
        </p:nvSpPr>
        <p:spPr>
          <a:xfrm>
            <a:off x="7126512" y="3077030"/>
            <a:ext cx="653144" cy="25835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80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19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6821715" cy="4873622"/>
          </a:xfrm>
        </p:spPr>
        <p:txBody>
          <a:bodyPr>
            <a:normAutofit/>
          </a:bodyPr>
          <a:lstStyle/>
          <a:p>
            <a:r>
              <a:rPr lang="es-ES" sz="2400" dirty="0"/>
              <a:t>Pools </a:t>
            </a:r>
            <a:r>
              <a:rPr lang="es-ES" sz="2400" i="1" dirty="0"/>
              <a:t>(piscinas)</a:t>
            </a:r>
            <a:r>
              <a:rPr lang="es-ES" sz="2400" dirty="0"/>
              <a:t>: representan </a:t>
            </a:r>
            <a:r>
              <a:rPr lang="es-ES" sz="2400" b="1" dirty="0"/>
              <a:t>actores</a:t>
            </a:r>
            <a:endParaRPr lang="es-ES" sz="2400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7B4F97-7494-B543-82E0-78E8FC082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557914"/>
            <a:ext cx="8679235" cy="45852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7B016F0-B57F-F148-B32E-AC4879704F6F}"/>
              </a:ext>
            </a:extLst>
          </p:cNvPr>
          <p:cNvSpPr/>
          <p:nvPr/>
        </p:nvSpPr>
        <p:spPr>
          <a:xfrm>
            <a:off x="348343" y="1611086"/>
            <a:ext cx="8577943" cy="13062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D5E995-AFD4-D24B-AB69-57BFA577C1DF}"/>
              </a:ext>
            </a:extLst>
          </p:cNvPr>
          <p:cNvSpPr/>
          <p:nvPr/>
        </p:nvSpPr>
        <p:spPr>
          <a:xfrm>
            <a:off x="348342" y="3525383"/>
            <a:ext cx="8577943" cy="25487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10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Procesos de negocio</a:t>
            </a:r>
          </a:p>
          <a:p>
            <a:r>
              <a:rPr lang="es-ES" sz="2400" dirty="0"/>
              <a:t>Modelado de procesos de negocio</a:t>
            </a:r>
          </a:p>
          <a:p>
            <a:r>
              <a:rPr lang="es-ES" sz="2400" dirty="0"/>
              <a:t>BPMN</a:t>
            </a:r>
          </a:p>
          <a:p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7300687" cy="4873622"/>
          </a:xfrm>
        </p:spPr>
        <p:txBody>
          <a:bodyPr>
            <a:normAutofit/>
          </a:bodyPr>
          <a:lstStyle/>
          <a:p>
            <a:r>
              <a:rPr lang="es-ES" sz="2400" dirty="0" err="1"/>
              <a:t>Swimlanes</a:t>
            </a:r>
            <a:r>
              <a:rPr lang="es-ES" sz="2400" dirty="0"/>
              <a:t> </a:t>
            </a:r>
            <a:r>
              <a:rPr lang="es-ES" sz="2400" i="1" dirty="0"/>
              <a:t>(carriles)</a:t>
            </a:r>
            <a:r>
              <a:rPr lang="es-ES" sz="2400" dirty="0"/>
              <a:t>: representan </a:t>
            </a:r>
            <a:r>
              <a:rPr lang="es-ES" sz="2400" b="1" dirty="0"/>
              <a:t>roles internos</a:t>
            </a:r>
            <a:endParaRPr lang="es-ES" sz="2400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7B4F97-7494-B543-82E0-78E8FC08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557914"/>
            <a:ext cx="8679235" cy="45852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7B016F0-B57F-F148-B32E-AC4879704F6F}"/>
              </a:ext>
            </a:extLst>
          </p:cNvPr>
          <p:cNvSpPr/>
          <p:nvPr/>
        </p:nvSpPr>
        <p:spPr>
          <a:xfrm>
            <a:off x="609600" y="4874985"/>
            <a:ext cx="8316686" cy="11991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D5E995-AFD4-D24B-AB69-57BFA577C1DF}"/>
              </a:ext>
            </a:extLst>
          </p:cNvPr>
          <p:cNvSpPr/>
          <p:nvPr/>
        </p:nvSpPr>
        <p:spPr>
          <a:xfrm>
            <a:off x="609599" y="3643086"/>
            <a:ext cx="8316686" cy="11466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74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7300687" cy="4873622"/>
          </a:xfrm>
        </p:spPr>
        <p:txBody>
          <a:bodyPr>
            <a:normAutofit/>
          </a:bodyPr>
          <a:lstStyle/>
          <a:p>
            <a:r>
              <a:rPr lang="es-ES" sz="2400" dirty="0"/>
              <a:t>Eventos: suceden durante el proceso</a:t>
            </a:r>
            <a:endParaRPr lang="es-ES" sz="2400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822A10-00F6-1646-BB79-28AC8C361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77" y="2614611"/>
            <a:ext cx="6303497" cy="18215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E44D93-0DE5-CB48-A5D2-17DD7D3A854F}"/>
              </a:ext>
            </a:extLst>
          </p:cNvPr>
          <p:cNvSpPr txBox="1"/>
          <p:nvPr/>
        </p:nvSpPr>
        <p:spPr>
          <a:xfrm>
            <a:off x="2279056" y="5515044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Siempre tienen que existir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0BB8A51-9698-D54C-9328-20E63CEDF85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220686" y="4296229"/>
            <a:ext cx="1931639" cy="1218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4C42888-55A5-4B4B-A3FF-A1751817A08D}"/>
              </a:ext>
            </a:extLst>
          </p:cNvPr>
          <p:cNvCxnSpPr>
            <a:cxnSpLocks/>
          </p:cNvCxnSpPr>
          <p:nvPr/>
        </p:nvCxnSpPr>
        <p:spPr>
          <a:xfrm flipV="1">
            <a:off x="4299929" y="4289990"/>
            <a:ext cx="1779238" cy="1231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7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7300687" cy="4873622"/>
          </a:xfrm>
        </p:spPr>
        <p:txBody>
          <a:bodyPr>
            <a:normAutofit/>
          </a:bodyPr>
          <a:lstStyle/>
          <a:p>
            <a:r>
              <a:rPr lang="es-ES" sz="2400" dirty="0"/>
              <a:t>Eventos: suceden durante el proceso</a:t>
            </a:r>
            <a:endParaRPr lang="es-ES" sz="2400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7B4F97-7494-B543-82E0-78E8FC08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557914"/>
            <a:ext cx="8679235" cy="458525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642DE4A-9236-9C4D-8145-3FA33D3C5754}"/>
              </a:ext>
            </a:extLst>
          </p:cNvPr>
          <p:cNvSpPr/>
          <p:nvPr/>
        </p:nvSpPr>
        <p:spPr>
          <a:xfrm>
            <a:off x="856343" y="2017487"/>
            <a:ext cx="478971" cy="478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9400EEE-F274-CA4C-8EDC-A8ABA5CDED7B}"/>
              </a:ext>
            </a:extLst>
          </p:cNvPr>
          <p:cNvSpPr/>
          <p:nvPr/>
        </p:nvSpPr>
        <p:spPr>
          <a:xfrm>
            <a:off x="827314" y="3989840"/>
            <a:ext cx="478971" cy="478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5B8BD5C-BD20-0746-91E8-FECC07AF0831}"/>
              </a:ext>
            </a:extLst>
          </p:cNvPr>
          <p:cNvSpPr/>
          <p:nvPr/>
        </p:nvSpPr>
        <p:spPr>
          <a:xfrm>
            <a:off x="8323943" y="2017487"/>
            <a:ext cx="478971" cy="478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A243444-0F59-AB49-AE82-43B7150F35C8}"/>
              </a:ext>
            </a:extLst>
          </p:cNvPr>
          <p:cNvSpPr/>
          <p:nvPr/>
        </p:nvSpPr>
        <p:spPr>
          <a:xfrm>
            <a:off x="8385320" y="5203372"/>
            <a:ext cx="478971" cy="478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14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0527FC-9A3B-D54C-B4D5-C7C8F1EC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4" y="1531148"/>
            <a:ext cx="5355772" cy="50890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23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7300687" cy="4873622"/>
          </a:xfrm>
        </p:spPr>
        <p:txBody>
          <a:bodyPr>
            <a:normAutofit/>
          </a:bodyPr>
          <a:lstStyle/>
          <a:p>
            <a:r>
              <a:rPr lang="es-ES" sz="2400" dirty="0"/>
              <a:t>Eventos: suceden durante el proceso</a:t>
            </a:r>
            <a:endParaRPr lang="es-ES" sz="2400" b="1" i="1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642DE4A-9236-9C4D-8145-3FA33D3C5754}"/>
              </a:ext>
            </a:extLst>
          </p:cNvPr>
          <p:cNvSpPr/>
          <p:nvPr/>
        </p:nvSpPr>
        <p:spPr>
          <a:xfrm>
            <a:off x="2293256" y="2365035"/>
            <a:ext cx="478971" cy="478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9400EEE-F274-CA4C-8EDC-A8ABA5CDED7B}"/>
              </a:ext>
            </a:extLst>
          </p:cNvPr>
          <p:cNvSpPr/>
          <p:nvPr/>
        </p:nvSpPr>
        <p:spPr>
          <a:xfrm>
            <a:off x="2235199" y="4367211"/>
            <a:ext cx="478971" cy="478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5B8BD5C-BD20-0746-91E8-FECC07AF0831}"/>
              </a:ext>
            </a:extLst>
          </p:cNvPr>
          <p:cNvSpPr/>
          <p:nvPr/>
        </p:nvSpPr>
        <p:spPr>
          <a:xfrm>
            <a:off x="4826001" y="4468809"/>
            <a:ext cx="478971" cy="478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05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0527FC-9A3B-D54C-B4D5-C7C8F1EC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4" y="1531148"/>
            <a:ext cx="5355772" cy="50890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7300687" cy="4873622"/>
          </a:xfrm>
        </p:spPr>
        <p:txBody>
          <a:bodyPr>
            <a:normAutofit/>
          </a:bodyPr>
          <a:lstStyle/>
          <a:p>
            <a:r>
              <a:rPr lang="es-ES" sz="2400" dirty="0"/>
              <a:t>Compuertas: toma de decisiones (OR, AND, etc.)</a:t>
            </a:r>
            <a:endParaRPr lang="es-ES" sz="2400" b="1" i="1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9400EEE-F274-CA4C-8EDC-A8ABA5CDED7B}"/>
              </a:ext>
            </a:extLst>
          </p:cNvPr>
          <p:cNvSpPr/>
          <p:nvPr/>
        </p:nvSpPr>
        <p:spPr>
          <a:xfrm>
            <a:off x="3164113" y="4178524"/>
            <a:ext cx="814387" cy="8143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40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880095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BPMN. Elementos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88572"/>
            <a:ext cx="7300687" cy="4873622"/>
          </a:xfrm>
        </p:spPr>
        <p:txBody>
          <a:bodyPr>
            <a:normAutofit/>
          </a:bodyPr>
          <a:lstStyle/>
          <a:p>
            <a:r>
              <a:rPr lang="es-ES" sz="2400" dirty="0"/>
              <a:t>Compuertas: toma de decisiones (OR, AND, etc.)</a:t>
            </a:r>
            <a:endParaRPr lang="es-ES" sz="2400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C1E7F4-491C-0348-86C5-1D7C002B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0" y="3375223"/>
            <a:ext cx="1925577" cy="9977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83912C-FDEB-6841-846C-C54BC759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3" y="2025909"/>
            <a:ext cx="1075872" cy="9196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B0D328-6678-A54F-BB26-8F6896E4D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55" y="4802640"/>
            <a:ext cx="1473200" cy="10541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45D1BA0-D408-FA40-B9DB-C7F181465CBF}"/>
              </a:ext>
            </a:extLst>
          </p:cNvPr>
          <p:cNvSpPr txBox="1"/>
          <p:nvPr/>
        </p:nvSpPr>
        <p:spPr>
          <a:xfrm>
            <a:off x="2308987" y="2301091"/>
            <a:ext cx="493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Compuerta paralela</a:t>
            </a:r>
            <a:r>
              <a:rPr lang="es-ES" dirty="0"/>
              <a:t>: el flujo realiza todos los caminos posibles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B7F1A-D33F-AD41-9A95-FC915B86D8B0}"/>
              </a:ext>
            </a:extLst>
          </p:cNvPr>
          <p:cNvSpPr txBox="1"/>
          <p:nvPr/>
        </p:nvSpPr>
        <p:spPr>
          <a:xfrm>
            <a:off x="2308987" y="3550956"/>
            <a:ext cx="493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Compuerta exclusiva</a:t>
            </a:r>
            <a:r>
              <a:rPr lang="es-ES" dirty="0"/>
              <a:t>: el flujo realiza todos los caminos posibles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BE3912-F1CC-494C-9572-B0C72E787BA9}"/>
              </a:ext>
            </a:extLst>
          </p:cNvPr>
          <p:cNvSpPr txBox="1"/>
          <p:nvPr/>
        </p:nvSpPr>
        <p:spPr>
          <a:xfrm>
            <a:off x="2308987" y="5139160"/>
            <a:ext cx="493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Compuerta de eventos</a:t>
            </a:r>
            <a:r>
              <a:rPr lang="es-ES" dirty="0"/>
              <a:t>: selecciona un flujo u otro dependiendo del evento que ocurra primero</a:t>
            </a:r>
          </a:p>
        </p:txBody>
      </p:sp>
    </p:spTree>
    <p:extLst>
      <p:ext uri="{BB962C8B-B14F-4D97-AF65-F5344CB8AC3E}">
        <p14:creationId xmlns:p14="http://schemas.microsoft.com/office/powerpoint/2010/main" val="279109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16552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BPMN. Un ejemplo clásico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26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1EA496C9-645C-3A45-930E-3873A27FA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9213"/>
            <a:ext cx="6930665" cy="50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16552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BPMN. Herramienta modelado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FA0E55-89E4-9444-A555-6E6182BC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9" y="2201132"/>
            <a:ext cx="5894957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16552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BPMN. Cambio de divisas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2597C-881D-4944-9A9E-5CCB70A7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62" y="1146629"/>
            <a:ext cx="7379438" cy="5711371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Enunciado:</a:t>
            </a:r>
          </a:p>
          <a:p>
            <a:pPr marL="0" indent="0">
              <a:buNone/>
            </a:pPr>
            <a:r>
              <a:rPr lang="es-ES" sz="2400" dirty="0"/>
              <a:t>Una persona tiene una cantidad de dinero en euros y necesita cambiarlo por dólares.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Se dirige al banco, consulta si el cambio que solicita está disponible y analiza cuánto dinero le darán en dólares.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Si está de acuerdo con el cambio, entrega el dinero al cajero.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El cajero toma el dinero, registra la transacción y entrega el dinero en dólares al cliente junto con un recibo.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El cliente se asegura que el dinero recibido es correcto</a:t>
            </a:r>
          </a:p>
        </p:txBody>
      </p:sp>
    </p:spTree>
    <p:extLst>
      <p:ext uri="{BB962C8B-B14F-4D97-AF65-F5344CB8AC3E}">
        <p14:creationId xmlns:p14="http://schemas.microsoft.com/office/powerpoint/2010/main" val="3916987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3962"/>
            <a:ext cx="7474858" cy="16552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BPMN. Tu turno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29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21925F-8237-1B4B-A18A-C7FB4168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0" y="1849213"/>
            <a:ext cx="8906127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800" b="1" dirty="0"/>
              <a:t>Procesos de negocio</a:t>
            </a:r>
          </a:p>
          <a:p>
            <a:r>
              <a:rPr lang="es-ES" sz="2400" dirty="0"/>
              <a:t>Modelado de procesos de negocio</a:t>
            </a:r>
          </a:p>
          <a:p>
            <a:r>
              <a:rPr lang="es-ES" sz="2400" dirty="0"/>
              <a:t>BPMN</a:t>
            </a:r>
          </a:p>
          <a:p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3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135906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Proceso de negocio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Business </a:t>
            </a:r>
            <a:r>
              <a:rPr lang="es-ES" sz="2800" dirty="0" err="1">
                <a:solidFill>
                  <a:schemeClr val="tx1"/>
                </a:solidFill>
              </a:rPr>
              <a:t>Process</a:t>
            </a:r>
            <a:r>
              <a:rPr lang="es-ES" sz="2800" dirty="0">
                <a:solidFill>
                  <a:schemeClr val="tx1"/>
                </a:solidFill>
              </a:rPr>
              <a:t> (</a:t>
            </a:r>
            <a:r>
              <a:rPr lang="es-ES" sz="2800" b="1" dirty="0">
                <a:solidFill>
                  <a:schemeClr val="tx1"/>
                </a:solidFill>
              </a:rPr>
              <a:t>BP</a:t>
            </a:r>
            <a:r>
              <a:rPr lang="es-ES" sz="2800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6821715" cy="3880773"/>
          </a:xfrm>
        </p:spPr>
        <p:txBody>
          <a:bodyPr>
            <a:normAutofit/>
          </a:bodyPr>
          <a:lstStyle/>
          <a:p>
            <a:r>
              <a:rPr lang="es-ES" sz="2400" dirty="0"/>
              <a:t>Es la </a:t>
            </a:r>
            <a:r>
              <a:rPr lang="es-ES" sz="2400" b="1" dirty="0">
                <a:solidFill>
                  <a:srgbClr val="E32D91"/>
                </a:solidFill>
              </a:rPr>
              <a:t>secuencia de actividades </a:t>
            </a:r>
            <a:r>
              <a:rPr lang="es-ES" sz="2400" dirty="0"/>
              <a:t>y tarea, relacionadas entre sí, que se llevan a cabo en una empresa con el fin de ofrecer el producto final o servicio al cliente.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6DB217-E1E2-2D41-BF23-EE86E702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1" y="3302236"/>
            <a:ext cx="4746171" cy="35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0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Procesos de negocio</a:t>
            </a:r>
          </a:p>
          <a:p>
            <a:r>
              <a:rPr lang="es-ES" sz="2800" b="1" dirty="0"/>
              <a:t>Modelado de procesos de negocio</a:t>
            </a:r>
          </a:p>
          <a:p>
            <a:r>
              <a:rPr lang="es-ES" sz="2400" dirty="0"/>
              <a:t>BPMN</a:t>
            </a:r>
          </a:p>
          <a:p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5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2"/>
            <a:ext cx="7228114" cy="112683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Modelado de procesos de negocio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Business </a:t>
            </a:r>
            <a:r>
              <a:rPr lang="es-ES" sz="3100" dirty="0" err="1">
                <a:solidFill>
                  <a:schemeClr val="tx1"/>
                </a:solidFill>
              </a:rPr>
              <a:t>Process</a:t>
            </a:r>
            <a:r>
              <a:rPr lang="es-ES" sz="3100" dirty="0">
                <a:solidFill>
                  <a:schemeClr val="tx1"/>
                </a:solidFill>
              </a:rPr>
              <a:t> </a:t>
            </a:r>
            <a:r>
              <a:rPr lang="es-ES" sz="3100" dirty="0" err="1">
                <a:solidFill>
                  <a:schemeClr val="tx1"/>
                </a:solidFill>
              </a:rPr>
              <a:t>Modelling</a:t>
            </a:r>
            <a:r>
              <a:rPr lang="es-ES" sz="3100" dirty="0">
                <a:solidFill>
                  <a:schemeClr val="tx1"/>
                </a:solidFill>
              </a:rPr>
              <a:t> (</a:t>
            </a:r>
            <a:r>
              <a:rPr lang="es-ES" sz="3100" b="1" dirty="0">
                <a:solidFill>
                  <a:schemeClr val="tx1"/>
                </a:solidFill>
              </a:rPr>
              <a:t>BPM</a:t>
            </a:r>
            <a:r>
              <a:rPr lang="es-ES" sz="3100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49213"/>
            <a:ext cx="6821715" cy="3088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/>
              <a:t>¿</a:t>
            </a:r>
            <a:r>
              <a:rPr lang="es-ES" sz="2800" b="1" dirty="0">
                <a:solidFill>
                  <a:srgbClr val="E32D91"/>
                </a:solidFill>
              </a:rPr>
              <a:t>Por qué </a:t>
            </a:r>
            <a:r>
              <a:rPr lang="es-ES" sz="2800" dirty="0"/>
              <a:t>es necesario modelar los procesos de negocio?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6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58EFA4-FEE5-0A44-85EB-01EE12C8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017157"/>
            <a:ext cx="4023017" cy="38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540000"/>
            <a:ext cx="6821715" cy="2598057"/>
          </a:xfrm>
        </p:spPr>
        <p:txBody>
          <a:bodyPr>
            <a:normAutofit/>
          </a:bodyPr>
          <a:lstStyle/>
          <a:p>
            <a:r>
              <a:rPr lang="es-ES" sz="2400" dirty="0"/>
              <a:t>Definición clara de tareas a realizar.</a:t>
            </a:r>
          </a:p>
          <a:p>
            <a:r>
              <a:rPr lang="es-ES" sz="2400" dirty="0"/>
              <a:t>Definición clara de recursos necesarios.</a:t>
            </a:r>
          </a:p>
          <a:p>
            <a:r>
              <a:rPr lang="es-ES" sz="2400" dirty="0"/>
              <a:t>Análisis, evaluación y mejora continua de procesos.</a:t>
            </a:r>
          </a:p>
          <a:p>
            <a:r>
              <a:rPr lang="es-ES" sz="2400" dirty="0"/>
              <a:t>Control sobre flujos de trabajo.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68385F6-3686-E440-B03A-18D65F5CE518}"/>
              </a:ext>
            </a:extLst>
          </p:cNvPr>
          <p:cNvSpPr txBox="1">
            <a:spLocks/>
          </p:cNvSpPr>
          <p:nvPr/>
        </p:nvSpPr>
        <p:spPr>
          <a:xfrm>
            <a:off x="609600" y="193962"/>
            <a:ext cx="7228114" cy="1126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Modelado de procesos de negocio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Business </a:t>
            </a:r>
            <a:r>
              <a:rPr lang="es-ES" sz="3100" dirty="0" err="1">
                <a:solidFill>
                  <a:schemeClr val="tx1"/>
                </a:solidFill>
              </a:rPr>
              <a:t>Process</a:t>
            </a:r>
            <a:r>
              <a:rPr lang="es-ES" sz="3100" dirty="0">
                <a:solidFill>
                  <a:schemeClr val="tx1"/>
                </a:solidFill>
              </a:rPr>
              <a:t> </a:t>
            </a:r>
            <a:r>
              <a:rPr lang="es-ES" sz="3100" dirty="0" err="1">
                <a:solidFill>
                  <a:schemeClr val="tx1"/>
                </a:solidFill>
              </a:rPr>
              <a:t>Modelling</a:t>
            </a:r>
            <a:r>
              <a:rPr lang="es-ES" sz="3100" dirty="0">
                <a:solidFill>
                  <a:schemeClr val="tx1"/>
                </a:solidFill>
              </a:rPr>
              <a:t> (</a:t>
            </a:r>
            <a:r>
              <a:rPr lang="es-ES" sz="3100" b="1" dirty="0">
                <a:solidFill>
                  <a:schemeClr val="tx1"/>
                </a:solidFill>
              </a:rPr>
              <a:t>BPM</a:t>
            </a:r>
            <a:r>
              <a:rPr lang="es-ES" sz="3100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3860AC-6AD5-3145-A6A0-0D94B600D6AC}"/>
              </a:ext>
            </a:extLst>
          </p:cNvPr>
          <p:cNvSpPr txBox="1"/>
          <p:nvPr/>
        </p:nvSpPr>
        <p:spPr>
          <a:xfrm>
            <a:off x="609599" y="1876361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Aporta a la empresa: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1E95A1-73A6-4B45-8908-3DBF420BBC03}"/>
              </a:ext>
            </a:extLst>
          </p:cNvPr>
          <p:cNvSpPr txBox="1"/>
          <p:nvPr/>
        </p:nvSpPr>
        <p:spPr>
          <a:xfrm>
            <a:off x="398908" y="5547232"/>
            <a:ext cx="2066592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Conocimiento</a:t>
            </a:r>
          </a:p>
          <a:p>
            <a:pPr algn="ctr"/>
            <a:r>
              <a:rPr lang="es-ES" sz="2000" dirty="0"/>
              <a:t>sobre el negocio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371916-2B49-8849-8F9D-F119EB5C1F79}"/>
              </a:ext>
            </a:extLst>
          </p:cNvPr>
          <p:cNvSpPr txBox="1"/>
          <p:nvPr/>
        </p:nvSpPr>
        <p:spPr>
          <a:xfrm>
            <a:off x="2793210" y="5547232"/>
            <a:ext cx="1640193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Eficiencia en</a:t>
            </a:r>
          </a:p>
          <a:p>
            <a:pPr algn="ctr"/>
            <a:r>
              <a:rPr lang="es-ES" sz="2000" dirty="0"/>
              <a:t>procesos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6E5B40-943C-0B47-B452-707437E8AC31}"/>
              </a:ext>
            </a:extLst>
          </p:cNvPr>
          <p:cNvSpPr txBox="1"/>
          <p:nvPr/>
        </p:nvSpPr>
        <p:spPr>
          <a:xfrm>
            <a:off x="4908503" y="5550007"/>
            <a:ext cx="1154483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Mejora</a:t>
            </a:r>
          </a:p>
          <a:p>
            <a:pPr algn="ctr"/>
            <a:r>
              <a:rPr lang="es-ES" sz="2000" dirty="0"/>
              <a:t>continua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02417F3-D7A8-A84E-8D6F-06B9F962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70" y="4592639"/>
            <a:ext cx="1722230" cy="16624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808AFC-BE68-8040-BE12-2F1BEBA33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557" y="4731818"/>
            <a:ext cx="802731" cy="8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68385F6-3686-E440-B03A-18D65F5CE518}"/>
              </a:ext>
            </a:extLst>
          </p:cNvPr>
          <p:cNvSpPr txBox="1">
            <a:spLocks/>
          </p:cNvSpPr>
          <p:nvPr/>
        </p:nvSpPr>
        <p:spPr>
          <a:xfrm>
            <a:off x="609600" y="193962"/>
            <a:ext cx="7228114" cy="1126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Modelado de procesos de negocio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Business </a:t>
            </a:r>
            <a:r>
              <a:rPr lang="es-ES" sz="3100" dirty="0" err="1">
                <a:solidFill>
                  <a:schemeClr val="tx1"/>
                </a:solidFill>
              </a:rPr>
              <a:t>Process</a:t>
            </a:r>
            <a:r>
              <a:rPr lang="es-ES" sz="3100" dirty="0">
                <a:solidFill>
                  <a:schemeClr val="tx1"/>
                </a:solidFill>
              </a:rPr>
              <a:t> </a:t>
            </a:r>
            <a:r>
              <a:rPr lang="es-ES" sz="3100" dirty="0" err="1">
                <a:solidFill>
                  <a:schemeClr val="tx1"/>
                </a:solidFill>
              </a:rPr>
              <a:t>Modelling</a:t>
            </a:r>
            <a:r>
              <a:rPr lang="es-ES" sz="3100" dirty="0">
                <a:solidFill>
                  <a:schemeClr val="tx1"/>
                </a:solidFill>
              </a:rPr>
              <a:t> (</a:t>
            </a:r>
            <a:r>
              <a:rPr lang="es-ES" sz="3100" b="1" dirty="0">
                <a:solidFill>
                  <a:schemeClr val="tx1"/>
                </a:solidFill>
              </a:rPr>
              <a:t>BPM</a:t>
            </a:r>
            <a:r>
              <a:rPr lang="es-ES" sz="3100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3860AC-6AD5-3145-A6A0-0D94B600D6AC}"/>
              </a:ext>
            </a:extLst>
          </p:cNvPr>
          <p:cNvSpPr txBox="1"/>
          <p:nvPr/>
        </p:nvSpPr>
        <p:spPr>
          <a:xfrm>
            <a:off x="609600" y="2833851"/>
            <a:ext cx="6843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¿Cómo influye el BPM a la hora de elegir</a:t>
            </a:r>
          </a:p>
          <a:p>
            <a:pPr algn="ctr"/>
            <a:r>
              <a:rPr lang="es-ES" sz="2800" dirty="0"/>
              <a:t>o desarrollar un SGE para una empresa?</a:t>
            </a:r>
          </a:p>
        </p:txBody>
      </p:sp>
    </p:spTree>
    <p:extLst>
      <p:ext uri="{BB962C8B-B14F-4D97-AF65-F5344CB8AC3E}">
        <p14:creationId xmlns:p14="http://schemas.microsoft.com/office/powerpoint/2010/main" val="126582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9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68385F6-3686-E440-B03A-18D65F5CE518}"/>
              </a:ext>
            </a:extLst>
          </p:cNvPr>
          <p:cNvSpPr txBox="1">
            <a:spLocks/>
          </p:cNvSpPr>
          <p:nvPr/>
        </p:nvSpPr>
        <p:spPr>
          <a:xfrm>
            <a:off x="609600" y="193962"/>
            <a:ext cx="7228114" cy="1126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Modelado de procesos de negocio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Business </a:t>
            </a:r>
            <a:r>
              <a:rPr lang="es-ES" sz="3100" dirty="0" err="1">
                <a:solidFill>
                  <a:schemeClr val="tx1"/>
                </a:solidFill>
              </a:rPr>
              <a:t>Process</a:t>
            </a:r>
            <a:r>
              <a:rPr lang="es-ES" sz="3100" dirty="0">
                <a:solidFill>
                  <a:schemeClr val="tx1"/>
                </a:solidFill>
              </a:rPr>
              <a:t> </a:t>
            </a:r>
            <a:r>
              <a:rPr lang="es-ES" sz="3100" dirty="0" err="1">
                <a:solidFill>
                  <a:schemeClr val="tx1"/>
                </a:solidFill>
              </a:rPr>
              <a:t>Modelling</a:t>
            </a:r>
            <a:r>
              <a:rPr lang="es-ES" sz="3100" dirty="0">
                <a:solidFill>
                  <a:schemeClr val="tx1"/>
                </a:solidFill>
              </a:rPr>
              <a:t> (</a:t>
            </a:r>
            <a:r>
              <a:rPr lang="es-ES" sz="3100" b="1" dirty="0">
                <a:solidFill>
                  <a:schemeClr val="tx1"/>
                </a:solidFill>
              </a:rPr>
              <a:t>BPM</a:t>
            </a:r>
            <a:r>
              <a:rPr lang="es-ES" sz="3100" dirty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3860AC-6AD5-3145-A6A0-0D94B600D6AC}"/>
              </a:ext>
            </a:extLst>
          </p:cNvPr>
          <p:cNvSpPr txBox="1"/>
          <p:nvPr/>
        </p:nvSpPr>
        <p:spPr>
          <a:xfrm>
            <a:off x="471742" y="2195675"/>
            <a:ext cx="69605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i="1" dirty="0"/>
              <a:t>“Plantear un sistema de información </a:t>
            </a:r>
            <a:r>
              <a:rPr lang="es-ES" sz="2800" b="1" i="1" dirty="0">
                <a:solidFill>
                  <a:srgbClr val="E32D91"/>
                </a:solidFill>
              </a:rPr>
              <a:t>sin</a:t>
            </a:r>
          </a:p>
          <a:p>
            <a:pPr algn="ctr"/>
            <a:r>
              <a:rPr lang="es-ES" sz="2800" i="1" dirty="0"/>
              <a:t>conocer cómo funciona la organización</a:t>
            </a:r>
          </a:p>
          <a:p>
            <a:pPr algn="ctr"/>
            <a:r>
              <a:rPr lang="es-ES" sz="2800" i="1" dirty="0"/>
              <a:t>(sus </a:t>
            </a:r>
            <a:r>
              <a:rPr lang="es-ES" sz="2800" b="1" i="1" dirty="0">
                <a:solidFill>
                  <a:srgbClr val="E32D91"/>
                </a:solidFill>
              </a:rPr>
              <a:t>procesos de negocio</a:t>
            </a:r>
            <a:r>
              <a:rPr lang="es-ES" sz="2800" i="1" dirty="0"/>
              <a:t>) es una receta</a:t>
            </a:r>
          </a:p>
          <a:p>
            <a:pPr algn="ctr"/>
            <a:r>
              <a:rPr lang="es-ES" sz="2800" i="1" dirty="0"/>
              <a:t>segura para el </a:t>
            </a:r>
            <a:r>
              <a:rPr lang="es-ES" sz="2800" b="1" i="1" dirty="0">
                <a:solidFill>
                  <a:srgbClr val="E32D91"/>
                </a:solidFill>
              </a:rPr>
              <a:t>fracaso</a:t>
            </a:r>
            <a:r>
              <a:rPr lang="es-ES" sz="2800" i="1" dirty="0"/>
              <a:t>.”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8474CD-07F3-7048-8584-BDEF2A76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0" y="4267200"/>
            <a:ext cx="460586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064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{394884D6-74A8-3947-945C-2268F3A47E69}tf10001060</Template>
  <TotalTime>1514</TotalTime>
  <Words>651</Words>
  <Application>Microsoft Macintosh PowerPoint</Application>
  <PresentationFormat>Presentación en pantalla (4:3)</PresentationFormat>
  <Paragraphs>126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 3</vt:lpstr>
      <vt:lpstr>Faceta</vt:lpstr>
      <vt:lpstr>UT1. Modelado de procesos de negocio. BPMN Sistemas de Gestión Empresarial</vt:lpstr>
      <vt:lpstr>ÍNDICE</vt:lpstr>
      <vt:lpstr>ÍNDICE</vt:lpstr>
      <vt:lpstr>Proceso de negocio Business Process (BP)</vt:lpstr>
      <vt:lpstr>ÍNDICE</vt:lpstr>
      <vt:lpstr>Modelado de procesos de negocio Business Process Modelling (BPM)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</vt:lpstr>
      <vt:lpstr>Notación para modelado de procesos de negocio Business Process Modelling Notation (BPMN)</vt:lpstr>
      <vt:lpstr>BPMN. Ejemplo básico</vt:lpstr>
      <vt:lpstr>BPMN. Elementos</vt:lpstr>
      <vt:lpstr>BPMN. Elementos</vt:lpstr>
      <vt:lpstr>BPMN. Elementos</vt:lpstr>
      <vt:lpstr>BPMN. Elementos</vt:lpstr>
      <vt:lpstr>BPMN. Elementos</vt:lpstr>
      <vt:lpstr>BPMN. Elementos</vt:lpstr>
      <vt:lpstr>BPMN. Elementos</vt:lpstr>
      <vt:lpstr>BPMN. Elementos</vt:lpstr>
      <vt:lpstr>BPMN. Elementos</vt:lpstr>
      <vt:lpstr>BPMN. Elementos</vt:lpstr>
      <vt:lpstr>BPMN. Un ejemplo clásico</vt:lpstr>
      <vt:lpstr>BPMN. Herramienta modelado</vt:lpstr>
      <vt:lpstr>BPMN. Cambio de divisas</vt:lpstr>
      <vt:lpstr>BPMN. Tu turno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 Datos Presentación de la asignatura</dc:title>
  <dc:creator>Jorge Roncel Camero</dc:creator>
  <cp:lastModifiedBy>Jorge Roncel Camero</cp:lastModifiedBy>
  <cp:revision>136</cp:revision>
  <dcterms:created xsi:type="dcterms:W3CDTF">2020-09-08T08:02:04Z</dcterms:created>
  <dcterms:modified xsi:type="dcterms:W3CDTF">2020-09-21T15:02:34Z</dcterms:modified>
</cp:coreProperties>
</file>