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5" r:id="rId1"/>
  </p:sldMasterIdLst>
  <p:notesMasterIdLst>
    <p:notesMasterId r:id="rId37"/>
  </p:notesMasterIdLst>
  <p:sldIdLst>
    <p:sldId id="256" r:id="rId2"/>
    <p:sldId id="257" r:id="rId3"/>
    <p:sldId id="288" r:id="rId4"/>
    <p:sldId id="258" r:id="rId5"/>
    <p:sldId id="279" r:id="rId6"/>
    <p:sldId id="28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59" r:id="rId15"/>
    <p:sldId id="262" r:id="rId16"/>
    <p:sldId id="290" r:id="rId17"/>
    <p:sldId id="260" r:id="rId18"/>
    <p:sldId id="261" r:id="rId19"/>
    <p:sldId id="263" r:id="rId20"/>
    <p:sldId id="264" r:id="rId21"/>
    <p:sldId id="265" r:id="rId22"/>
    <p:sldId id="287" r:id="rId23"/>
    <p:sldId id="291" r:id="rId24"/>
    <p:sldId id="266" r:id="rId25"/>
    <p:sldId id="267" r:id="rId26"/>
    <p:sldId id="268" r:id="rId27"/>
    <p:sldId id="269" r:id="rId28"/>
    <p:sldId id="271" r:id="rId29"/>
    <p:sldId id="272" r:id="rId30"/>
    <p:sldId id="273" r:id="rId31"/>
    <p:sldId id="274" r:id="rId32"/>
    <p:sldId id="275" r:id="rId33"/>
    <p:sldId id="277" r:id="rId34"/>
    <p:sldId id="292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2"/>
    <p:restoredTop sz="82325"/>
  </p:normalViewPr>
  <p:slideViewPr>
    <p:cSldViewPr snapToGrid="0" snapToObjects="1">
      <p:cViewPr varScale="1">
        <p:scale>
          <a:sx n="88" d="100"/>
          <a:sy n="88" d="100"/>
        </p:scale>
        <p:origin x="2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8F75-409E-D942-8C16-E28653400BB4}" type="datetimeFigureOut">
              <a:rPr lang="es-ES" smtClean="0"/>
              <a:t>18/9/20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48E3-DA77-054D-B35B-4131E93C7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85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Cabe destacar que el</a:t>
            </a: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MRP obtuvo excelentes resultados 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nivel de:</a:t>
            </a: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Reducir la cantidad de los stocks en almacén; 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Reducir los tiempos de producción y distribución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pues mejoraban la coordinación disminuyendo así los atrasos;</a:t>
            </a: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Aumento de la eficiencia a todos los niveles.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/>
              <a:t>APOYO A LA TOMA DE DECISIONES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21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3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33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69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09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Ejercicio: repaso cronológico de SGE.</a:t>
            </a:r>
          </a:p>
          <a:p>
            <a:r>
              <a:rPr lang="es-ES" dirty="0"/>
              <a:t>Leer artículo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07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71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A48E3-DA77-054D-B35B-4131E93C7D18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29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90E3-7345-D440-8F5F-2267D551FB1D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1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07D-C5DE-794C-87BE-BB7C6589CCAF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50B-A7C7-BD4B-8442-DA46FA0B1059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56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BF2-2A0A-0A4E-A041-326FADF4B7F0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5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7B95-E7DA-9943-B2ED-9957F988329C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8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B99-56F6-9C4F-8E39-23F0B0A9C858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8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A2BC-F978-204D-9120-880C2CF69D88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9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DD75-EC0E-AB4B-BDC4-E2E28E238219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4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405-CC13-CD40-998B-EDD4E5D97F23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6EB-C129-0A40-9BD2-EA9FF031A70D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9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60E-B881-AB42-A6FB-F24BB3C50010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3111-7FEF-EC45-AFB6-78534D39A7ED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4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2E-08C3-934C-965B-6A8275067789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9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671F-E772-684C-986E-FA92114F4A08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630-89CA-D245-B33B-7DED2E8A34BB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8F51-C9FA-EB4B-B706-88023C6D1A3A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3960-53A3-334B-82AF-0434B73B3DDD}" type="datetime1">
              <a:rPr lang="es-ES" smtClean="0"/>
              <a:t>18/9/20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BE945-5DC3-3E4E-B55C-402F57272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543792"/>
            <a:ext cx="6696058" cy="2507044"/>
          </a:xfrm>
        </p:spPr>
        <p:txBody>
          <a:bodyPr/>
          <a:lstStyle/>
          <a:p>
            <a:r>
              <a:rPr lang="es-ES" sz="4800" b="1" dirty="0">
                <a:solidFill>
                  <a:schemeClr val="tx1"/>
                </a:solidFill>
              </a:rPr>
              <a:t>UT1. Sistemas y gestión TI en la empresa</a:t>
            </a:r>
            <a:br>
              <a:rPr lang="es-ES" dirty="0"/>
            </a:br>
            <a:r>
              <a:rPr lang="es-ES" sz="2800" dirty="0">
                <a:solidFill>
                  <a:schemeClr val="tx1"/>
                </a:solidFill>
              </a:rPr>
              <a:t>Sistemas de Gestión Empresarial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347184-8DA4-8C4A-A8B1-23CDCE04B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2º CFGS DAM – Curso 2020/2021</a:t>
            </a:r>
          </a:p>
          <a:p>
            <a:r>
              <a:rPr lang="es-ES" dirty="0"/>
              <a:t>Profesor: Jorge Roncel Camero</a:t>
            </a:r>
          </a:p>
        </p:txBody>
      </p:sp>
    </p:spTree>
    <p:extLst>
      <p:ext uri="{BB962C8B-B14F-4D97-AF65-F5344CB8AC3E}">
        <p14:creationId xmlns:p14="http://schemas.microsoft.com/office/powerpoint/2010/main" val="134695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Subsistema financiero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9841F14-9A05-9042-BA08-FE86D5E9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427310"/>
            <a:ext cx="6550914" cy="5192933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Se encarga de obtener fondos económicos que financien el negocio y de gestionarlos de manera eficiente.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Análisis de documentos e informes contables.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Decisiones de inversión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2CDEAD-3AD5-8E4A-9ABA-3D63213D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5" t="27042" r="58331" b="6906"/>
          <a:stretch/>
        </p:blipFill>
        <p:spPr>
          <a:xfrm>
            <a:off x="6957313" y="0"/>
            <a:ext cx="2236565" cy="21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Subsistema de personal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9841F14-9A05-9042-BA08-FE86D5E9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427310"/>
            <a:ext cx="6550914" cy="5075090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Se encarga de gestionar todos los aspectos relacionados con el personal que forma parte de la empresa.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Documentos laborales: contratos, nóminas, finiquitos, etc.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Selección, contratación y bajas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Planes de formación, PRL, relaciones laborales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E500646-DBC7-1048-821B-1A2BCA227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65" t="26387" r="39533" b="6292"/>
          <a:stretch/>
        </p:blipFill>
        <p:spPr>
          <a:xfrm>
            <a:off x="7015369" y="-43542"/>
            <a:ext cx="2186687" cy="22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Subsistema de producción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9841F14-9A05-9042-BA08-FE86D5E9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254867"/>
            <a:ext cx="6550914" cy="5430690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Se encarga de transformar materias primas en productos finales.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En empresas que no desarrollan productos, se puede denominar “Subsistema de operaciones”.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Diseño del proceso de producción.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Gestión de almacén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Control de calidad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E500646-DBC7-1048-821B-1A2BCA227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6" t="26387" r="20502" b="6292"/>
          <a:stretch/>
        </p:blipFill>
        <p:spPr>
          <a:xfrm>
            <a:off x="6971827" y="-43543"/>
            <a:ext cx="2230229" cy="22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Subsistema de </a:t>
            </a:r>
            <a:r>
              <a:rPr lang="es-ES" dirty="0" err="1">
                <a:solidFill>
                  <a:schemeClr val="tx1"/>
                </a:solidFill>
              </a:rPr>
              <a:t>i+D+i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13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9841F14-9A05-9042-BA08-FE86D5E9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427310"/>
            <a:ext cx="6536400" cy="4697719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Se encarga de investigar y desarrollar productos o servicios para diferenciarse de la competencia, buscando hacer uso de las últimas tecnologías.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Investigación e innovación de productos y procesos.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E500646-DBC7-1048-821B-1A2BCA227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26" t="28292" r="710" b="5657"/>
          <a:stretch/>
        </p:blipFill>
        <p:spPr>
          <a:xfrm>
            <a:off x="6942799" y="-14515"/>
            <a:ext cx="2288287" cy="22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3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La empresa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4087DC-CE25-1244-98CC-F604C2B4D263}"/>
              </a:ext>
            </a:extLst>
          </p:cNvPr>
          <p:cNvSpPr txBox="1"/>
          <p:nvPr/>
        </p:nvSpPr>
        <p:spPr>
          <a:xfrm>
            <a:off x="609600" y="1378857"/>
            <a:ext cx="51700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Necesita </a:t>
            </a:r>
            <a:r>
              <a:rPr lang="es-ES" sz="2800" b="1" dirty="0"/>
              <a:t>obtener beneficios</a:t>
            </a:r>
          </a:p>
          <a:p>
            <a:endParaRPr lang="es-ES" dirty="0"/>
          </a:p>
          <a:p>
            <a:r>
              <a:rPr lang="es-ES" sz="2000" dirty="0"/>
              <a:t>Para ello, debe: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4601EA9-9530-0A4C-8354-811A3FE7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86853"/>
            <a:ext cx="7286172" cy="1596571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Gestionar perfectamente sus recursos</a:t>
            </a:r>
          </a:p>
          <a:p>
            <a:r>
              <a:rPr lang="es-ES" sz="2400" dirty="0">
                <a:solidFill>
                  <a:schemeClr val="tx1"/>
                </a:solidFill>
              </a:rPr>
              <a:t>Ser competitiva</a:t>
            </a:r>
          </a:p>
          <a:p>
            <a:r>
              <a:rPr lang="es-ES" sz="2400" dirty="0">
                <a:solidFill>
                  <a:schemeClr val="tx1"/>
                </a:solidFill>
              </a:rPr>
              <a:t>Identificar y satisfacer necesidades del </a:t>
            </a:r>
            <a:r>
              <a:rPr lang="es-ES" sz="2600" b="1" dirty="0">
                <a:solidFill>
                  <a:schemeClr val="tx1"/>
                </a:solidFill>
              </a:rPr>
              <a:t>cliente</a:t>
            </a:r>
            <a:endParaRPr lang="es-ES" sz="2400" b="1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Tomar decisiones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6C61C52-7EC1-9043-855D-06C05961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57" y="4572000"/>
            <a:ext cx="3875314" cy="23014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E51DA6-469B-F34E-81A3-494C579F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13" y="2691108"/>
            <a:ext cx="1442357" cy="13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Importancia del cliente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8E51DA6-469B-F34E-81A3-494C579F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5" y="2052478"/>
            <a:ext cx="1722230" cy="16624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3F5073-325F-534C-91E0-001FA2C3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5" y="4440078"/>
            <a:ext cx="1722230" cy="16624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7C1A212-88CB-5143-897E-F16B6862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72" y="2191657"/>
            <a:ext cx="802731" cy="8027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BBC1EF0-3A32-2944-8DFE-29D3A389E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04" y="4512651"/>
            <a:ext cx="1129465" cy="8431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00A123E-382F-1546-A3D4-C099D453F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046" y="1728017"/>
            <a:ext cx="3251200" cy="23114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8112EA0-9798-2944-A255-9FE0BEE3B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246" y="4408099"/>
            <a:ext cx="2844800" cy="1895348"/>
          </a:xfrm>
          <a:prstGeom prst="rect">
            <a:avLst/>
          </a:prstGeom>
        </p:spPr>
      </p:pic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5FFB1D76-9D78-3341-9F33-EB270D64D165}"/>
              </a:ext>
            </a:extLst>
          </p:cNvPr>
          <p:cNvSpPr/>
          <p:nvPr/>
        </p:nvSpPr>
        <p:spPr>
          <a:xfrm>
            <a:off x="2831564" y="2730613"/>
            <a:ext cx="1098313" cy="527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7702804A-8ABD-1440-9D63-7713EE06EFD9}"/>
              </a:ext>
            </a:extLst>
          </p:cNvPr>
          <p:cNvSpPr/>
          <p:nvPr/>
        </p:nvSpPr>
        <p:spPr>
          <a:xfrm>
            <a:off x="2831564" y="5091998"/>
            <a:ext cx="1098313" cy="527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0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La empresa</a:t>
            </a:r>
          </a:p>
          <a:p>
            <a:r>
              <a:rPr lang="es-ES" sz="2400" dirty="0"/>
              <a:t>Organización de la empresa</a:t>
            </a:r>
          </a:p>
          <a:p>
            <a:r>
              <a:rPr lang="es-ES" sz="2800" b="1" dirty="0"/>
              <a:t>Sistemas de información y gestión empresarial</a:t>
            </a:r>
          </a:p>
          <a:p>
            <a:r>
              <a:rPr lang="es-ES" sz="2400" dirty="0"/>
              <a:t>Evolución de los sistemas de gestión empresarial</a:t>
            </a:r>
          </a:p>
          <a:p>
            <a:r>
              <a:rPr lang="es-ES" sz="2400" dirty="0"/>
              <a:t>Nuevas tendencias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16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5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395C82-C8A8-FA42-A1D2-60052E1B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38" y="3808392"/>
            <a:ext cx="5421526" cy="30496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87CEA82-8E20-2347-9C8B-1E069E65FD36}"/>
              </a:ext>
            </a:extLst>
          </p:cNvPr>
          <p:cNvSpPr txBox="1"/>
          <p:nvPr/>
        </p:nvSpPr>
        <p:spPr>
          <a:xfrm>
            <a:off x="551542" y="573831"/>
            <a:ext cx="6647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 innovación e investigación de las nuevas tecnologías aplicadas al sector de la </a:t>
            </a:r>
            <a:r>
              <a:rPr lang="es-ES" sz="2000" b="1" dirty="0">
                <a:solidFill>
                  <a:schemeClr val="accent2"/>
                </a:solidFill>
              </a:rPr>
              <a:t>informática de gestión</a:t>
            </a:r>
            <a:r>
              <a:rPr lang="es-ES" sz="2000" dirty="0"/>
              <a:t> proporcionan herramientas para dar soporte a las necesidades de la empresa y la toma de decisiones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FA0D03-A5C1-4C4D-8A8E-C0047F406F0B}"/>
              </a:ext>
            </a:extLst>
          </p:cNvPr>
          <p:cNvSpPr txBox="1"/>
          <p:nvPr/>
        </p:nvSpPr>
        <p:spPr>
          <a:xfrm>
            <a:off x="1788844" y="2261280"/>
            <a:ext cx="41729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/>
              <a:t>Sistema de Información Empresarial</a:t>
            </a:r>
          </a:p>
          <a:p>
            <a:pPr algn="ctr"/>
            <a:r>
              <a:rPr lang="es-ES" dirty="0"/>
              <a:t>o</a:t>
            </a:r>
          </a:p>
          <a:p>
            <a:pPr algn="ctr"/>
            <a:r>
              <a:rPr lang="es-ES" b="1" dirty="0"/>
              <a:t>Sistema de Gestión Empresarial</a:t>
            </a:r>
          </a:p>
        </p:txBody>
      </p:sp>
    </p:spTree>
    <p:extLst>
      <p:ext uri="{BB962C8B-B14F-4D97-AF65-F5344CB8AC3E}">
        <p14:creationId xmlns:p14="http://schemas.microsoft.com/office/powerpoint/2010/main" val="2525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Sistemas de Gestión Empresarial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703736-A22C-6A4C-8623-E15C0BF4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7" y="4077412"/>
            <a:ext cx="2151642" cy="14323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61F80D-F021-534E-BE3A-9BEA2219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17" y="1613773"/>
            <a:ext cx="984331" cy="17507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19C48C-D899-1248-B8BA-27439CAFD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171" y="1948250"/>
            <a:ext cx="2121203" cy="12727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AFA94A-A62B-0D4C-919A-DD63FA946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654" y="3729524"/>
            <a:ext cx="1736708" cy="21281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23E99B-8232-A744-9B0F-07DA850BF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383" y="4457182"/>
            <a:ext cx="2997200" cy="240081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48666F2-F704-A840-AB37-368BFFEC3342}"/>
              </a:ext>
            </a:extLst>
          </p:cNvPr>
          <p:cNvSpPr txBox="1"/>
          <p:nvPr/>
        </p:nvSpPr>
        <p:spPr>
          <a:xfrm>
            <a:off x="4119863" y="389809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92C105-CB78-3248-8A27-70ADA1467B75}"/>
              </a:ext>
            </a:extLst>
          </p:cNvPr>
          <p:cNvSpPr txBox="1"/>
          <p:nvPr/>
        </p:nvSpPr>
        <p:spPr>
          <a:xfrm rot="1572883">
            <a:off x="4760588" y="42275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38F2C0-0D22-DD46-BD0B-D546C0C654AF}"/>
              </a:ext>
            </a:extLst>
          </p:cNvPr>
          <p:cNvSpPr txBox="1"/>
          <p:nvPr/>
        </p:nvSpPr>
        <p:spPr>
          <a:xfrm rot="19629395">
            <a:off x="3497443" y="43135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3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Sistemas de Gestión Empresarial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19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703736-A22C-6A4C-8623-E15C0BF4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29" y="2297145"/>
            <a:ext cx="2151642" cy="14323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61F80D-F021-534E-BE3A-9BEA2219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55" y="977412"/>
            <a:ext cx="984331" cy="17507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19C48C-D899-1248-B8BA-27439CAFD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457" y="977412"/>
            <a:ext cx="2121203" cy="12727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AFA94A-A62B-0D4C-919A-DD63FA946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462" y="1601367"/>
            <a:ext cx="1736708" cy="21281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57D68D-44C2-E240-9595-134AFD635941}"/>
              </a:ext>
            </a:extLst>
          </p:cNvPr>
          <p:cNvSpPr txBox="1"/>
          <p:nvPr/>
        </p:nvSpPr>
        <p:spPr>
          <a:xfrm>
            <a:off x="3512457" y="3511647"/>
            <a:ext cx="1567543" cy="123110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SGE</a:t>
            </a:r>
          </a:p>
          <a:p>
            <a:pPr algn="ctr"/>
            <a:endParaRPr lang="es-ES" b="1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5A2086C-73DD-9843-A52B-D2841D31C171}"/>
              </a:ext>
            </a:extLst>
          </p:cNvPr>
          <p:cNvCxnSpPr>
            <a:stCxn id="10" idx="2"/>
          </p:cNvCxnSpPr>
          <p:nvPr/>
        </p:nvCxnSpPr>
        <p:spPr>
          <a:xfrm>
            <a:off x="3375059" y="2250134"/>
            <a:ext cx="688941" cy="1363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7204038-6508-1E42-B8B7-48C3FEE879B3}"/>
              </a:ext>
            </a:extLst>
          </p:cNvPr>
          <p:cNvCxnSpPr>
            <a:cxnSpLocks/>
          </p:cNvCxnSpPr>
          <p:nvPr/>
        </p:nvCxnSpPr>
        <p:spPr>
          <a:xfrm>
            <a:off x="2437078" y="2829685"/>
            <a:ext cx="1075379" cy="899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AC5EFBA-C686-FD4A-AD51-EC2FB134F9DD}"/>
              </a:ext>
            </a:extLst>
          </p:cNvPr>
          <p:cNvCxnSpPr>
            <a:cxnSpLocks/>
          </p:cNvCxnSpPr>
          <p:nvPr/>
        </p:nvCxnSpPr>
        <p:spPr>
          <a:xfrm flipH="1">
            <a:off x="4801299" y="2728198"/>
            <a:ext cx="338080" cy="812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05D0C30-5D18-DA46-AAE5-AA33047B90A2}"/>
              </a:ext>
            </a:extLst>
          </p:cNvPr>
          <p:cNvCxnSpPr>
            <a:cxnSpLocks/>
          </p:cNvCxnSpPr>
          <p:nvPr/>
        </p:nvCxnSpPr>
        <p:spPr>
          <a:xfrm flipH="1">
            <a:off x="4981588" y="3410160"/>
            <a:ext cx="1232876" cy="3193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CB99F550-98EC-C440-BBF1-E3E36D597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168" y="4906810"/>
            <a:ext cx="2056119" cy="171343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981B867-FEF5-BE45-816D-7A6B46E4CFE4}"/>
              </a:ext>
            </a:extLst>
          </p:cNvPr>
          <p:cNvSpPr txBox="1"/>
          <p:nvPr/>
        </p:nvSpPr>
        <p:spPr>
          <a:xfrm>
            <a:off x="4963731" y="5778064"/>
            <a:ext cx="2119085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Toma de</a:t>
            </a:r>
          </a:p>
          <a:p>
            <a:pPr algn="ctr"/>
            <a:r>
              <a:rPr lang="es-ES" sz="2800" dirty="0"/>
              <a:t>decisiones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C8DB79A-B03A-7B45-8160-E41371183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770" y="4592639"/>
            <a:ext cx="1722230" cy="166247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A72189B-DE0A-B043-AD3E-0992D9FAB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1557" y="4731818"/>
            <a:ext cx="802731" cy="8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La empresa</a:t>
            </a:r>
          </a:p>
          <a:p>
            <a:r>
              <a:rPr lang="es-ES" sz="2400" dirty="0"/>
              <a:t>Organización de la empresa</a:t>
            </a:r>
          </a:p>
          <a:p>
            <a:r>
              <a:rPr lang="es-ES" sz="2400" dirty="0"/>
              <a:t>Sistemas de información y gestión empresarial</a:t>
            </a:r>
          </a:p>
          <a:p>
            <a:r>
              <a:rPr lang="es-ES" sz="2400" dirty="0"/>
              <a:t>Evolución de los sistemas de gestión empresarial</a:t>
            </a:r>
          </a:p>
          <a:p>
            <a:r>
              <a:rPr lang="es-ES" sz="2400" dirty="0"/>
              <a:t>Nuevas tendencias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Sistemas de Gestión Empresarial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57D68D-44C2-E240-9595-134AFD635941}"/>
              </a:ext>
            </a:extLst>
          </p:cNvPr>
          <p:cNvSpPr txBox="1"/>
          <p:nvPr/>
        </p:nvSpPr>
        <p:spPr>
          <a:xfrm>
            <a:off x="2941627" y="1776058"/>
            <a:ext cx="1567543" cy="123110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SGE</a:t>
            </a:r>
          </a:p>
          <a:p>
            <a:pPr algn="ctr"/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981B867-FEF5-BE45-816D-7A6B46E4CFE4}"/>
              </a:ext>
            </a:extLst>
          </p:cNvPr>
          <p:cNvSpPr txBox="1"/>
          <p:nvPr/>
        </p:nvSpPr>
        <p:spPr>
          <a:xfrm>
            <a:off x="4963731" y="5778064"/>
            <a:ext cx="2119085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Toma de</a:t>
            </a:r>
          </a:p>
          <a:p>
            <a:pPr algn="ctr"/>
            <a:r>
              <a:rPr lang="es-ES" sz="2800" dirty="0"/>
              <a:t>decisiones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C8DB79A-B03A-7B45-8160-E4137118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70" y="4592639"/>
            <a:ext cx="1722230" cy="166247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A72189B-DE0A-B043-AD3E-0992D9FA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557" y="4731818"/>
            <a:ext cx="802731" cy="8027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5F2DBA-3F20-9049-B16E-77A0AAB6C7B1}"/>
              </a:ext>
            </a:extLst>
          </p:cNvPr>
          <p:cNvSpPr txBox="1"/>
          <p:nvPr/>
        </p:nvSpPr>
        <p:spPr>
          <a:xfrm>
            <a:off x="551543" y="2187754"/>
            <a:ext cx="85472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000" dirty="0"/>
              <a:t>Datos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54A7EC-B08A-2B47-A4AE-9BEAD3C3FC17}"/>
              </a:ext>
            </a:extLst>
          </p:cNvPr>
          <p:cNvSpPr txBox="1"/>
          <p:nvPr/>
        </p:nvSpPr>
        <p:spPr>
          <a:xfrm>
            <a:off x="5965216" y="1976112"/>
            <a:ext cx="2032929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Información y</a:t>
            </a:r>
          </a:p>
          <a:p>
            <a:pPr algn="ctr"/>
            <a:r>
              <a:rPr lang="es-ES" sz="2400" dirty="0"/>
              <a:t>conocimiento</a:t>
            </a:r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id="{7ED9EC2A-1D85-AA43-99B5-570DF60BBD54}"/>
              </a:ext>
            </a:extLst>
          </p:cNvPr>
          <p:cNvSpPr/>
          <p:nvPr/>
        </p:nvSpPr>
        <p:spPr>
          <a:xfrm>
            <a:off x="1640114" y="2197782"/>
            <a:ext cx="1103086" cy="39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>
            <a:extLst>
              <a:ext uri="{FF2B5EF4-FFF2-40B4-BE49-F238E27FC236}">
                <a16:creationId xmlns:a16="http://schemas.microsoft.com/office/drawing/2014/main" id="{AEEF18D8-8E53-4249-9582-C1D9ED50B7D2}"/>
              </a:ext>
            </a:extLst>
          </p:cNvPr>
          <p:cNvSpPr/>
          <p:nvPr/>
        </p:nvSpPr>
        <p:spPr>
          <a:xfrm>
            <a:off x="4685650" y="2197782"/>
            <a:ext cx="1103086" cy="39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FE566BA-807D-E84B-8669-1B820219B700}"/>
              </a:ext>
            </a:extLst>
          </p:cNvPr>
          <p:cNvSpPr txBox="1"/>
          <p:nvPr/>
        </p:nvSpPr>
        <p:spPr>
          <a:xfrm>
            <a:off x="2668165" y="3008837"/>
            <a:ext cx="201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Tratamiento, análisis, procesamiento, transformación, almacenamiento,</a:t>
            </a:r>
          </a:p>
          <a:p>
            <a:pPr algn="ctr"/>
            <a:r>
              <a:rPr lang="es-ES" dirty="0"/>
              <a:t>comunicación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700B6D8-3DCF-B54A-A393-DAF0DF190676}"/>
              </a:ext>
            </a:extLst>
          </p:cNvPr>
          <p:cNvSpPr/>
          <p:nvPr/>
        </p:nvSpPr>
        <p:spPr>
          <a:xfrm>
            <a:off x="362857" y="1509486"/>
            <a:ext cx="7764989" cy="3314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derecha 29">
            <a:extLst>
              <a:ext uri="{FF2B5EF4-FFF2-40B4-BE49-F238E27FC236}">
                <a16:creationId xmlns:a16="http://schemas.microsoft.com/office/drawing/2014/main" id="{DCE3C02E-DD81-3740-A1BF-0BB9A631BB16}"/>
              </a:ext>
            </a:extLst>
          </p:cNvPr>
          <p:cNvSpPr/>
          <p:nvPr/>
        </p:nvSpPr>
        <p:spPr>
          <a:xfrm rot="5400000">
            <a:off x="5011529" y="4064192"/>
            <a:ext cx="2970954" cy="456792"/>
          </a:xfrm>
          <a:prstGeom prst="rightArrow">
            <a:avLst>
              <a:gd name="adj1" fmla="val 27675"/>
              <a:gd name="adj2" fmla="val 78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BAAD32-280B-874F-94B1-87C33D67873C}"/>
              </a:ext>
            </a:extLst>
          </p:cNvPr>
          <p:cNvSpPr txBox="1"/>
          <p:nvPr/>
        </p:nvSpPr>
        <p:spPr>
          <a:xfrm>
            <a:off x="2987635" y="1019194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Función principal</a:t>
            </a:r>
          </a:p>
        </p:txBody>
      </p:sp>
    </p:spTree>
    <p:extLst>
      <p:ext uri="{BB962C8B-B14F-4D97-AF65-F5344CB8AC3E}">
        <p14:creationId xmlns:p14="http://schemas.microsoft.com/office/powerpoint/2010/main" val="12644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Sistemas de Gestión Empresarial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57D68D-44C2-E240-9595-134AFD635941}"/>
              </a:ext>
            </a:extLst>
          </p:cNvPr>
          <p:cNvSpPr txBox="1"/>
          <p:nvPr/>
        </p:nvSpPr>
        <p:spPr>
          <a:xfrm>
            <a:off x="3507685" y="2037315"/>
            <a:ext cx="1567543" cy="123110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SGE</a:t>
            </a:r>
          </a:p>
          <a:p>
            <a:pPr algn="ctr"/>
            <a:endParaRPr lang="es-ES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A72-5ED2-FA4B-827A-30DB90C21A00}"/>
              </a:ext>
            </a:extLst>
          </p:cNvPr>
          <p:cNvSpPr txBox="1"/>
          <p:nvPr/>
        </p:nvSpPr>
        <p:spPr>
          <a:xfrm>
            <a:off x="2070335" y="3483428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¿Software o hardware?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D3C0CB-13BD-104C-B58C-5BC99E9BC562}"/>
              </a:ext>
            </a:extLst>
          </p:cNvPr>
          <p:cNvSpPr txBox="1"/>
          <p:nvPr/>
        </p:nvSpPr>
        <p:spPr>
          <a:xfrm>
            <a:off x="278256" y="5054789"/>
            <a:ext cx="6458857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Un sistema de gestión empresarial está formado por </a:t>
            </a:r>
            <a:r>
              <a:rPr lang="es-ES" b="1" dirty="0"/>
              <a:t>todos los recursos</a:t>
            </a:r>
            <a:r>
              <a:rPr lang="es-ES" dirty="0"/>
              <a:t> necesarios para facilitar un tratamiento automático de la información, y que, además, permitan la comunicación de la misma</a:t>
            </a:r>
          </a:p>
        </p:txBody>
      </p:sp>
    </p:spTree>
    <p:extLst>
      <p:ext uri="{BB962C8B-B14F-4D97-AF65-F5344CB8AC3E}">
        <p14:creationId xmlns:p14="http://schemas.microsoft.com/office/powerpoint/2010/main" val="28355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117038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Sistemas de Gestión Empresarial.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186CDB-2A02-6F40-AB90-81D4EFB042AE}"/>
              </a:ext>
            </a:extLst>
          </p:cNvPr>
          <p:cNvSpPr txBox="1"/>
          <p:nvPr/>
        </p:nvSpPr>
        <p:spPr>
          <a:xfrm>
            <a:off x="609600" y="1364343"/>
            <a:ext cx="1567543" cy="123110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SGE</a:t>
            </a:r>
          </a:p>
          <a:p>
            <a:pPr algn="ctr"/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57A242-FD4C-1A42-881E-06F5B54FE98D}"/>
              </a:ext>
            </a:extLst>
          </p:cNvPr>
          <p:cNvSpPr txBox="1"/>
          <p:nvPr/>
        </p:nvSpPr>
        <p:spPr>
          <a:xfrm>
            <a:off x="2273970" y="3309257"/>
            <a:ext cx="1609736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Ventajas</a:t>
            </a:r>
          </a:p>
          <a:p>
            <a:pPr algn="ctr"/>
            <a:r>
              <a:rPr lang="es-ES" sz="2000" dirty="0"/>
              <a:t>competitivas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B7D09A-15BB-604C-BE37-FF5B800D8BE7}"/>
              </a:ext>
            </a:extLst>
          </p:cNvPr>
          <p:cNvSpPr txBox="1"/>
          <p:nvPr/>
        </p:nvSpPr>
        <p:spPr>
          <a:xfrm>
            <a:off x="5045345" y="2605220"/>
            <a:ext cx="2678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Eficiencia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Calidad del producto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Captación de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 a clientes</a:t>
            </a:r>
          </a:p>
        </p:txBody>
      </p:sp>
      <p:cxnSp>
        <p:nvCxnSpPr>
          <p:cNvPr id="11" name="Conector angular 10">
            <a:extLst>
              <a:ext uri="{FF2B5EF4-FFF2-40B4-BE49-F238E27FC236}">
                <a16:creationId xmlns:a16="http://schemas.microsoft.com/office/drawing/2014/main" id="{11A39F5A-A839-AD4D-BF2D-1A67ACE780F5}"/>
              </a:ext>
            </a:extLst>
          </p:cNvPr>
          <p:cNvCxnSpPr>
            <a:cxnSpLocks/>
            <a:stCxn id="7" idx="2"/>
            <a:endCxn id="8" idx="1"/>
          </p:cNvCxnSpPr>
          <p:nvPr/>
        </p:nvCxnSpPr>
        <p:spPr>
          <a:xfrm rot="16200000" flipH="1">
            <a:off x="1299796" y="2689025"/>
            <a:ext cx="1067751" cy="88059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rir llave 12">
            <a:extLst>
              <a:ext uri="{FF2B5EF4-FFF2-40B4-BE49-F238E27FC236}">
                <a16:creationId xmlns:a16="http://schemas.microsoft.com/office/drawing/2014/main" id="{1EC84BB0-07F8-744C-9266-17B6813AD526}"/>
              </a:ext>
            </a:extLst>
          </p:cNvPr>
          <p:cNvSpPr/>
          <p:nvPr/>
        </p:nvSpPr>
        <p:spPr>
          <a:xfrm>
            <a:off x="4688113" y="2479330"/>
            <a:ext cx="487858" cy="23684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26E01E7-465F-5844-B34A-C8740E4AF2E7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3883706" y="3663200"/>
            <a:ext cx="804407" cy="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5304EC-3D49-334F-AD9C-4B1044818CE7}"/>
              </a:ext>
            </a:extLst>
          </p:cNvPr>
          <p:cNvSpPr txBox="1"/>
          <p:nvPr/>
        </p:nvSpPr>
        <p:spPr>
          <a:xfrm>
            <a:off x="711205" y="376582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Proporciona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2627A04-9AD1-0346-ABD1-E8FD3DD8FF63}"/>
              </a:ext>
            </a:extLst>
          </p:cNvPr>
          <p:cNvSpPr txBox="1"/>
          <p:nvPr/>
        </p:nvSpPr>
        <p:spPr>
          <a:xfrm>
            <a:off x="3913815" y="2955323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Que</a:t>
            </a:r>
          </a:p>
          <a:p>
            <a:pPr algn="ctr"/>
            <a:r>
              <a:rPr lang="es-ES" dirty="0"/>
              <a:t>mejoran</a:t>
            </a:r>
          </a:p>
        </p:txBody>
      </p:sp>
    </p:spTree>
    <p:extLst>
      <p:ext uri="{BB962C8B-B14F-4D97-AF65-F5344CB8AC3E}">
        <p14:creationId xmlns:p14="http://schemas.microsoft.com/office/powerpoint/2010/main" val="264387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La empresa</a:t>
            </a:r>
          </a:p>
          <a:p>
            <a:r>
              <a:rPr lang="es-ES" sz="2400" dirty="0"/>
              <a:t>Organización de la empresa</a:t>
            </a:r>
          </a:p>
          <a:p>
            <a:r>
              <a:rPr lang="es-ES" sz="2400" dirty="0"/>
              <a:t>Sistemas de información y gestión empresarial</a:t>
            </a:r>
          </a:p>
          <a:p>
            <a:r>
              <a:rPr lang="es-ES" sz="2800" b="1" dirty="0"/>
              <a:t>Evolución de los sistemas de gestión empresarial</a:t>
            </a:r>
          </a:p>
          <a:p>
            <a:r>
              <a:rPr lang="es-ES" sz="2400" dirty="0"/>
              <a:t>Nuevas tendencias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23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9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Evolución de la informática de Gestión Empresarial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6" y="2481943"/>
            <a:ext cx="9283415" cy="23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39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3396343" y="0"/>
            <a:ext cx="1973943" cy="145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74172" y="1959429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Gestión contable y administrativa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0BEBE9-A806-AF4D-B971-C87499107E7F}"/>
              </a:ext>
            </a:extLst>
          </p:cNvPr>
          <p:cNvSpPr txBox="1"/>
          <p:nvPr/>
        </p:nvSpPr>
        <p:spPr>
          <a:xfrm>
            <a:off x="174173" y="2926434"/>
            <a:ext cx="4036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Sistemas </a:t>
            </a:r>
            <a:r>
              <a:rPr lang="es-ES" sz="2000" b="1" dirty="0"/>
              <a:t>desacoplados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Ningún tipo de integración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Cada sistema resolvía una parte distinta de la empresa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7CE8F5-60D3-BC4D-B6C0-D9D3DB24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2926434"/>
            <a:ext cx="3975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3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26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5168901" y="-1"/>
            <a:ext cx="1754414" cy="145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74173" y="858781"/>
            <a:ext cx="4219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MRP</a:t>
            </a:r>
          </a:p>
          <a:p>
            <a:r>
              <a:rPr lang="es-ES" sz="2400" b="1" dirty="0"/>
              <a:t>Material </a:t>
            </a:r>
            <a:r>
              <a:rPr lang="es-ES" sz="2400" b="1" dirty="0" err="1"/>
              <a:t>Resource</a:t>
            </a:r>
            <a:r>
              <a:rPr lang="es-ES" sz="2400" b="1" dirty="0"/>
              <a:t> </a:t>
            </a:r>
            <a:r>
              <a:rPr lang="es-ES" sz="2400" b="1" dirty="0" err="1"/>
              <a:t>Planning</a:t>
            </a:r>
            <a:endParaRPr lang="es-ES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0BEBE9-A806-AF4D-B971-C87499107E7F}"/>
              </a:ext>
            </a:extLst>
          </p:cNvPr>
          <p:cNvSpPr txBox="1"/>
          <p:nvPr/>
        </p:nvSpPr>
        <p:spPr>
          <a:xfrm>
            <a:off x="174172" y="1939463"/>
            <a:ext cx="6915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Sistemas que automatizan gestión de pedidos de materiales requeridos.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Planificación de inventarios </a:t>
            </a:r>
            <a:r>
              <a:rPr lang="es-ES" sz="2000" dirty="0">
                <a:sym typeface="Wingdings" pitchFamily="2" charset="2"/>
              </a:rPr>
              <a:t> anticipación y eficiencia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No tiene en cuenta la capacidad de producción de la empresa. “Capacidad infinita”</a:t>
            </a:r>
            <a:endParaRPr lang="es-ES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F9427B-4A2D-3549-AE65-AA1790554A06}"/>
              </a:ext>
            </a:extLst>
          </p:cNvPr>
          <p:cNvSpPr txBox="1"/>
          <p:nvPr/>
        </p:nvSpPr>
        <p:spPr>
          <a:xfrm>
            <a:off x="686125" y="4550617"/>
            <a:ext cx="185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Mejora ajuste de plazos de entrega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03F86-C909-FB41-A097-4B4C82645854}"/>
              </a:ext>
            </a:extLst>
          </p:cNvPr>
          <p:cNvSpPr txBox="1"/>
          <p:nvPr/>
        </p:nvSpPr>
        <p:spPr>
          <a:xfrm>
            <a:off x="4290017" y="4781449"/>
            <a:ext cx="279916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2400" b="1" dirty="0"/>
              <a:t>COMPETITIVIDAD</a:t>
            </a:r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FE6A9C8F-732B-DD49-A441-06BE46CE7D62}"/>
              </a:ext>
            </a:extLst>
          </p:cNvPr>
          <p:cNvSpPr/>
          <p:nvPr/>
        </p:nvSpPr>
        <p:spPr>
          <a:xfrm>
            <a:off x="2598054" y="4853032"/>
            <a:ext cx="1465945" cy="39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4A5113-BFB9-BA42-B041-6CEE3FFB5A35}"/>
              </a:ext>
            </a:extLst>
          </p:cNvPr>
          <p:cNvSpPr txBox="1"/>
          <p:nvPr/>
        </p:nvSpPr>
        <p:spPr>
          <a:xfrm>
            <a:off x="686125" y="5663622"/>
            <a:ext cx="185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Actualización manual de datos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D18657-8B25-6A4E-B559-3E011FEAF957}"/>
              </a:ext>
            </a:extLst>
          </p:cNvPr>
          <p:cNvSpPr txBox="1"/>
          <p:nvPr/>
        </p:nvSpPr>
        <p:spPr>
          <a:xfrm>
            <a:off x="4290017" y="5774690"/>
            <a:ext cx="35846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sz="2400" b="1" dirty="0"/>
              <a:t>Calidad de información</a:t>
            </a:r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id="{BC18BB03-DBB2-7A4D-AF16-B4D39BF5FCDB}"/>
              </a:ext>
            </a:extLst>
          </p:cNvPr>
          <p:cNvSpPr/>
          <p:nvPr/>
        </p:nvSpPr>
        <p:spPr>
          <a:xfrm>
            <a:off x="2598054" y="5846273"/>
            <a:ext cx="1465945" cy="39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5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  <p:bldP spid="10" grpId="0" animBg="1"/>
      <p:bldP spid="13" grpId="0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5168901" y="-1"/>
            <a:ext cx="1754414" cy="145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74173" y="1236154"/>
            <a:ext cx="4219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MRP</a:t>
            </a:r>
          </a:p>
          <a:p>
            <a:r>
              <a:rPr lang="es-ES" sz="2400" b="1" dirty="0"/>
              <a:t>Material </a:t>
            </a:r>
            <a:r>
              <a:rPr lang="es-ES" sz="2400" b="1" dirty="0" err="1"/>
              <a:t>Resource</a:t>
            </a:r>
            <a:r>
              <a:rPr lang="es-ES" sz="2400" b="1" dirty="0"/>
              <a:t> </a:t>
            </a:r>
            <a:r>
              <a:rPr lang="es-ES" sz="2400" b="1" dirty="0" err="1"/>
              <a:t>Planning</a:t>
            </a:r>
            <a:endParaRPr lang="es-ES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6638AB-4D9C-1F44-917D-F17E55692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5" y="2370118"/>
            <a:ext cx="7605486" cy="42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8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6815364" y="-1"/>
            <a:ext cx="1754414" cy="145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74173" y="858781"/>
            <a:ext cx="5174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MRP II</a:t>
            </a:r>
          </a:p>
          <a:p>
            <a:r>
              <a:rPr lang="es-ES" sz="2400" b="1" dirty="0" err="1"/>
              <a:t>Manufacturing</a:t>
            </a:r>
            <a:r>
              <a:rPr lang="es-ES" sz="2400" b="1" dirty="0"/>
              <a:t> </a:t>
            </a:r>
            <a:r>
              <a:rPr lang="es-ES" sz="2400" b="1" dirty="0" err="1"/>
              <a:t>Resource</a:t>
            </a:r>
            <a:r>
              <a:rPr lang="es-ES" sz="2400" b="1" dirty="0"/>
              <a:t> </a:t>
            </a:r>
            <a:r>
              <a:rPr lang="es-ES" sz="2400" b="1" dirty="0" err="1"/>
              <a:t>Planning</a:t>
            </a:r>
            <a:endParaRPr lang="es-ES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0BEBE9-A806-AF4D-B971-C87499107E7F}"/>
              </a:ext>
            </a:extLst>
          </p:cNvPr>
          <p:cNvSpPr txBox="1"/>
          <p:nvPr/>
        </p:nvSpPr>
        <p:spPr>
          <a:xfrm>
            <a:off x="174172" y="1939463"/>
            <a:ext cx="69150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incluyen centros de trabajo y rutas.</a:t>
            </a:r>
          </a:p>
          <a:p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Sí se tiene en cuenta la capacidad de producción de la empresa. “Capacidad finita”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Plan de producción más realista  mejora en toma de decisiones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Posibilidad de analizar diferentes escenarios</a:t>
            </a:r>
          </a:p>
          <a:p>
            <a:r>
              <a:rPr lang="es-ES" sz="2000" dirty="0">
                <a:sym typeface="Wingdings" pitchFamily="2" charset="2"/>
              </a:rPr>
              <a:t>	</a:t>
            </a:r>
            <a:r>
              <a:rPr lang="es-ES" sz="2000" b="1" dirty="0">
                <a:sym typeface="Wingdings" pitchFamily="2" charset="2"/>
              </a:rPr>
              <a:t>”</a:t>
            </a:r>
            <a:r>
              <a:rPr lang="es-ES" sz="2000" b="1" i="1" dirty="0" err="1">
                <a:sym typeface="Wingdings" pitchFamily="2" charset="2"/>
              </a:rPr>
              <a:t>What</a:t>
            </a:r>
            <a:r>
              <a:rPr lang="es-ES" sz="2000" b="1" i="1" dirty="0">
                <a:sym typeface="Wingdings" pitchFamily="2" charset="2"/>
              </a:rPr>
              <a:t> </a:t>
            </a:r>
            <a:r>
              <a:rPr lang="es-ES" sz="2000" b="1" i="1" dirty="0" err="1">
                <a:sym typeface="Wingdings" pitchFamily="2" charset="2"/>
              </a:rPr>
              <a:t>if</a:t>
            </a:r>
            <a:r>
              <a:rPr lang="es-ES" sz="2000" b="1" i="1" dirty="0">
                <a:sym typeface="Wingdings" pitchFamily="2" charset="2"/>
              </a:rPr>
              <a:t>?”</a:t>
            </a:r>
            <a:endParaRPr lang="es-ES" sz="2000" b="1" i="1" dirty="0"/>
          </a:p>
        </p:txBody>
      </p:sp>
    </p:spTree>
    <p:extLst>
      <p:ext uri="{BB962C8B-B14F-4D97-AF65-F5344CB8AC3E}">
        <p14:creationId xmlns:p14="http://schemas.microsoft.com/office/powerpoint/2010/main" val="26956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29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6815364" y="-1"/>
            <a:ext cx="1754414" cy="145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74173" y="858781"/>
            <a:ext cx="5174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MRP II</a:t>
            </a:r>
          </a:p>
          <a:p>
            <a:r>
              <a:rPr lang="es-ES" sz="2400" b="1" dirty="0" err="1"/>
              <a:t>Manufacturing</a:t>
            </a:r>
            <a:r>
              <a:rPr lang="es-ES" sz="2400" b="1" dirty="0"/>
              <a:t> </a:t>
            </a:r>
            <a:r>
              <a:rPr lang="es-ES" sz="2400" b="1" dirty="0" err="1"/>
              <a:t>Resource</a:t>
            </a:r>
            <a:r>
              <a:rPr lang="es-ES" sz="2400" b="1" dirty="0"/>
              <a:t> </a:t>
            </a:r>
            <a:r>
              <a:rPr lang="es-ES" sz="2400" b="1" dirty="0" err="1"/>
              <a:t>Planning</a:t>
            </a:r>
            <a:endParaRPr lang="es-ES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64541D-037D-4643-B0FD-E881CAFEE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4" y="1758836"/>
            <a:ext cx="7613650" cy="485508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B4832A3-3410-5048-BF8B-C346EA5A3D9D}"/>
              </a:ext>
            </a:extLst>
          </p:cNvPr>
          <p:cNvSpPr/>
          <p:nvPr/>
        </p:nvSpPr>
        <p:spPr>
          <a:xfrm>
            <a:off x="1249135" y="3955141"/>
            <a:ext cx="1754414" cy="145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B255DF9-8BF2-4349-949F-0F5E0E455E83}"/>
              </a:ext>
            </a:extLst>
          </p:cNvPr>
          <p:cNvSpPr/>
          <p:nvPr/>
        </p:nvSpPr>
        <p:spPr>
          <a:xfrm>
            <a:off x="3287960" y="4186376"/>
            <a:ext cx="2061028" cy="922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800" b="1" dirty="0"/>
              <a:t>La empresa</a:t>
            </a:r>
          </a:p>
          <a:p>
            <a:r>
              <a:rPr lang="es-ES" sz="2400" dirty="0"/>
              <a:t>Organización de la empresa</a:t>
            </a:r>
          </a:p>
          <a:p>
            <a:r>
              <a:rPr lang="es-ES" sz="2400" dirty="0"/>
              <a:t>Sistemas de información y gestión empresarial</a:t>
            </a:r>
          </a:p>
          <a:p>
            <a:r>
              <a:rPr lang="es-ES" sz="2400" dirty="0"/>
              <a:t>Evolución de los sistemas de gestión empresarial</a:t>
            </a:r>
          </a:p>
          <a:p>
            <a:r>
              <a:rPr lang="es-ES" sz="2400" dirty="0"/>
              <a:t>Nuevas tendencias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11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6815364" y="-1"/>
            <a:ext cx="1754414" cy="1454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91800" y="1454088"/>
            <a:ext cx="5144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Importancia de aspectos relativos</a:t>
            </a:r>
          </a:p>
          <a:p>
            <a:r>
              <a:rPr lang="es-ES" sz="2400" b="1" dirty="0"/>
              <a:t>a la producción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0BEBE9-A806-AF4D-B971-C87499107E7F}"/>
              </a:ext>
            </a:extLst>
          </p:cNvPr>
          <p:cNvSpPr txBox="1"/>
          <p:nvPr/>
        </p:nvSpPr>
        <p:spPr>
          <a:xfrm>
            <a:off x="174173" y="2617896"/>
            <a:ext cx="6915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Estimación del tiempo</a:t>
            </a:r>
          </a:p>
          <a:p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Flexibilidad de recursos y forma de producción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Subcontratación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i="1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Integración de la información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863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7692571" y="-1"/>
            <a:ext cx="1443262" cy="1454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74173" y="858781"/>
            <a:ext cx="4750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ERP</a:t>
            </a:r>
          </a:p>
          <a:p>
            <a:r>
              <a:rPr lang="es-ES" sz="2400" b="1" dirty="0"/>
              <a:t>Enterprise </a:t>
            </a:r>
            <a:r>
              <a:rPr lang="es-ES" sz="2400" b="1" dirty="0" err="1"/>
              <a:t>Resources</a:t>
            </a:r>
            <a:r>
              <a:rPr lang="es-ES" sz="2400" b="1" dirty="0"/>
              <a:t> </a:t>
            </a:r>
            <a:r>
              <a:rPr lang="es-ES" sz="2400" b="1" dirty="0" err="1"/>
              <a:t>Planning</a:t>
            </a:r>
            <a:endParaRPr lang="es-ES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0BEBE9-A806-AF4D-B971-C87499107E7F}"/>
              </a:ext>
            </a:extLst>
          </p:cNvPr>
          <p:cNvSpPr txBox="1"/>
          <p:nvPr/>
        </p:nvSpPr>
        <p:spPr>
          <a:xfrm>
            <a:off x="174172" y="1939463"/>
            <a:ext cx="69150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Sistemas que integran diferentes procesos y partes de una organización en una única aplicación.</a:t>
            </a:r>
          </a:p>
          <a:p>
            <a:endParaRPr lang="es-ES" sz="2000" dirty="0"/>
          </a:p>
          <a:p>
            <a:r>
              <a:rPr lang="es-ES" sz="2000" dirty="0"/>
              <a:t>	</a:t>
            </a:r>
            <a:r>
              <a:rPr lang="es-ES" sz="2000" i="1" dirty="0"/>
              <a:t>“El todo es mayor que la suma de sus partes”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i="1" dirty="0"/>
          </a:p>
          <a:p>
            <a:endParaRPr lang="es-E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Integración de la información </a:t>
            </a:r>
            <a:r>
              <a:rPr lang="es-ES" sz="2000" dirty="0">
                <a:sym typeface="Wingdings" pitchFamily="2" charset="2"/>
              </a:rPr>
              <a:t> mejor toma de decisiones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Automatización de procesos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Wingdings" pitchFamily="2" charset="2"/>
              </a:rPr>
              <a:t>Empresas medianas o grandes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479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4C1D6-53C2-A541-82C2-0555999C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0"/>
            <a:ext cx="5747657" cy="14540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416CC2-97B2-CE4C-A19E-7E725DDDF2B0}"/>
              </a:ext>
            </a:extLst>
          </p:cNvPr>
          <p:cNvSpPr/>
          <p:nvPr/>
        </p:nvSpPr>
        <p:spPr>
          <a:xfrm>
            <a:off x="7692571" y="-1"/>
            <a:ext cx="1443262" cy="1454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9ED2F-4207-B247-AEC7-0866B7760077}"/>
              </a:ext>
            </a:extLst>
          </p:cNvPr>
          <p:cNvSpPr txBox="1"/>
          <p:nvPr/>
        </p:nvSpPr>
        <p:spPr>
          <a:xfrm>
            <a:off x="174173" y="858781"/>
            <a:ext cx="4750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ERP</a:t>
            </a:r>
          </a:p>
          <a:p>
            <a:r>
              <a:rPr lang="es-ES" sz="2400" b="1" dirty="0"/>
              <a:t>Enterprise </a:t>
            </a:r>
            <a:r>
              <a:rPr lang="es-ES" sz="2400" b="1" dirty="0" err="1"/>
              <a:t>Resources</a:t>
            </a:r>
            <a:r>
              <a:rPr lang="es-ES" sz="2400" b="1" dirty="0"/>
              <a:t> </a:t>
            </a:r>
            <a:r>
              <a:rPr lang="es-ES" sz="2400" b="1" dirty="0" err="1"/>
              <a:t>Planning</a:t>
            </a:r>
            <a:endParaRPr lang="es-ES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4147B9-3EED-AF4B-92D9-2F2B0594A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1812888"/>
            <a:ext cx="6822621" cy="49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33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456112-1B6A-6D4A-BFD8-8F67B4A3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78" y="234257"/>
            <a:ext cx="8389257" cy="60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4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La empresa</a:t>
            </a:r>
          </a:p>
          <a:p>
            <a:r>
              <a:rPr lang="es-ES" sz="2400" dirty="0"/>
              <a:t>Organización de la empresa</a:t>
            </a:r>
          </a:p>
          <a:p>
            <a:r>
              <a:rPr lang="es-ES" sz="2400" dirty="0"/>
              <a:t>Sistemas de información y gestión empresarial</a:t>
            </a:r>
          </a:p>
          <a:p>
            <a:r>
              <a:rPr lang="es-ES" sz="2400" dirty="0"/>
              <a:t>Evolución de los sistemas de gestión empresarial</a:t>
            </a:r>
          </a:p>
          <a:p>
            <a:r>
              <a:rPr lang="es-ES" sz="2800" b="1" dirty="0"/>
              <a:t>Nuevas tendencias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34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8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E999936-D9A9-674D-BFDB-A8270783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Nuevas tendencias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F198EF-6841-3A49-8A83-B06576D972FB}"/>
              </a:ext>
            </a:extLst>
          </p:cNvPr>
          <p:cNvSpPr txBox="1"/>
          <p:nvPr/>
        </p:nvSpPr>
        <p:spPr>
          <a:xfrm>
            <a:off x="609600" y="1277257"/>
            <a:ext cx="42526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ERP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/>
              <a:t>BigData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OLAP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/>
              <a:t>DataWarehouse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Minería de datos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8D8D48-B6B6-8C44-81D9-821325870EE4}"/>
              </a:ext>
            </a:extLst>
          </p:cNvPr>
          <p:cNvSpPr txBox="1"/>
          <p:nvPr/>
        </p:nvSpPr>
        <p:spPr>
          <a:xfrm>
            <a:off x="609600" y="5109029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Próximamente…</a:t>
            </a:r>
          </a:p>
        </p:txBody>
      </p:sp>
    </p:spTree>
    <p:extLst>
      <p:ext uri="{BB962C8B-B14F-4D97-AF65-F5344CB8AC3E}">
        <p14:creationId xmlns:p14="http://schemas.microsoft.com/office/powerpoint/2010/main" val="377149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La empresa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A9053D-48BF-3649-A346-26CE05DB3EDA}"/>
              </a:ext>
            </a:extLst>
          </p:cNvPr>
          <p:cNvSpPr txBox="1"/>
          <p:nvPr/>
        </p:nvSpPr>
        <p:spPr>
          <a:xfrm>
            <a:off x="609600" y="2177142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i="1" dirty="0"/>
              <a:t>“Empresa”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C74F02-2AC4-A944-886E-1BC7FD3B6F4E}"/>
              </a:ext>
            </a:extLst>
          </p:cNvPr>
          <p:cNvSpPr txBox="1"/>
          <p:nvPr/>
        </p:nvSpPr>
        <p:spPr>
          <a:xfrm>
            <a:off x="609600" y="2885028"/>
            <a:ext cx="677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empresa es una organización o institución dedicada a actividades o persecución de </a:t>
            </a:r>
            <a:r>
              <a:rPr lang="es-ES" b="1" dirty="0"/>
              <a:t>fines económicos </a:t>
            </a:r>
            <a:r>
              <a:rPr lang="es-ES" dirty="0"/>
              <a:t>o comerciales para satisfacer las necesidades de bienes o servicios de la sociedad.</a:t>
            </a:r>
          </a:p>
        </p:txBody>
      </p:sp>
    </p:spTree>
    <p:extLst>
      <p:ext uri="{BB962C8B-B14F-4D97-AF65-F5344CB8AC3E}">
        <p14:creationId xmlns:p14="http://schemas.microsoft.com/office/powerpoint/2010/main" val="420361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La empresa como sistema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C74F02-2AC4-A944-886E-1BC7FD3B6F4E}"/>
              </a:ext>
            </a:extLst>
          </p:cNvPr>
          <p:cNvSpPr txBox="1"/>
          <p:nvPr/>
        </p:nvSpPr>
        <p:spPr>
          <a:xfrm>
            <a:off x="609600" y="1506171"/>
            <a:ext cx="677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“Conjunto de </a:t>
            </a:r>
            <a:r>
              <a:rPr lang="es-ES" b="1" dirty="0">
                <a:solidFill>
                  <a:schemeClr val="accent1"/>
                </a:solidFill>
              </a:rPr>
              <a:t>elementos interdependientes </a:t>
            </a:r>
            <a:r>
              <a:rPr lang="es-ES" dirty="0"/>
              <a:t>que, relacionados entre sí mediante una estructura organizativa y con unas determinadas </a:t>
            </a:r>
            <a:r>
              <a:rPr lang="es-ES" b="1" dirty="0">
                <a:solidFill>
                  <a:schemeClr val="accent1"/>
                </a:solidFill>
              </a:rPr>
              <a:t>funciones</a:t>
            </a:r>
            <a:r>
              <a:rPr lang="es-ES" dirty="0"/>
              <a:t>, tratan de conseguir un </a:t>
            </a:r>
            <a:r>
              <a:rPr lang="es-ES" b="1" dirty="0">
                <a:solidFill>
                  <a:schemeClr val="accent1"/>
                </a:solidFill>
              </a:rPr>
              <a:t>objetivo común</a:t>
            </a:r>
            <a:r>
              <a:rPr lang="es-ES" dirty="0"/>
              <a:t>, adaptándose a los cambios del entorno”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57DBEA-9CBF-A344-97BB-1C39441C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22" y="3175121"/>
            <a:ext cx="5041900" cy="36973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9F7CCE-86B6-ED45-890E-B4E8A14D2A58}"/>
              </a:ext>
            </a:extLst>
          </p:cNvPr>
          <p:cNvSpPr txBox="1"/>
          <p:nvPr/>
        </p:nvSpPr>
        <p:spPr>
          <a:xfrm>
            <a:off x="2823898" y="4762207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SINERGIA</a:t>
            </a:r>
          </a:p>
        </p:txBody>
      </p:sp>
    </p:spTree>
    <p:extLst>
      <p:ext uri="{BB962C8B-B14F-4D97-AF65-F5344CB8AC3E}">
        <p14:creationId xmlns:p14="http://schemas.microsoft.com/office/powerpoint/2010/main" val="36051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La empresa</a:t>
            </a:r>
          </a:p>
          <a:p>
            <a:r>
              <a:rPr lang="es-ES" sz="2800" b="1" dirty="0"/>
              <a:t>Organización de la empresa</a:t>
            </a:r>
          </a:p>
          <a:p>
            <a:r>
              <a:rPr lang="es-ES" sz="2400" dirty="0"/>
              <a:t>Sistemas de información y gestión empresarial</a:t>
            </a:r>
          </a:p>
          <a:p>
            <a:r>
              <a:rPr lang="es-ES" sz="2400" dirty="0"/>
              <a:t>Evolución de los sistemas de gestión empresarial</a:t>
            </a:r>
          </a:p>
          <a:p>
            <a:r>
              <a:rPr lang="es-ES" sz="2400" dirty="0"/>
              <a:t>Nuevas tendencias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6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3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Elementos de la empresa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E67A742-B87B-2943-9890-4A016EE45679}"/>
              </a:ext>
            </a:extLst>
          </p:cNvPr>
          <p:cNvSpPr/>
          <p:nvPr/>
        </p:nvSpPr>
        <p:spPr>
          <a:xfrm>
            <a:off x="2605412" y="1207927"/>
            <a:ext cx="2356087" cy="2356087"/>
          </a:xfrm>
          <a:prstGeom prst="ellipse">
            <a:avLst/>
          </a:prstGeom>
          <a:solidFill>
            <a:srgbClr val="E32D91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7E54E82-A275-0A4B-8BF0-53E825CA1144}"/>
              </a:ext>
            </a:extLst>
          </p:cNvPr>
          <p:cNvSpPr/>
          <p:nvPr/>
        </p:nvSpPr>
        <p:spPr>
          <a:xfrm>
            <a:off x="1741812" y="2763340"/>
            <a:ext cx="2356087" cy="2356087"/>
          </a:xfrm>
          <a:prstGeom prst="ellipse">
            <a:avLst/>
          </a:prstGeom>
          <a:solidFill>
            <a:schemeClr val="accent2">
              <a:lumMod val="60000"/>
              <a:lumOff val="40000"/>
              <a:alpha val="6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E32B282-7151-ED46-84E1-1768F88A4098}"/>
              </a:ext>
            </a:extLst>
          </p:cNvPr>
          <p:cNvSpPr/>
          <p:nvPr/>
        </p:nvSpPr>
        <p:spPr>
          <a:xfrm>
            <a:off x="3599641" y="2763339"/>
            <a:ext cx="2356087" cy="2356087"/>
          </a:xfrm>
          <a:prstGeom prst="ellipse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BBDEA2-8A54-3A40-BAFD-8D5D4498943B}"/>
              </a:ext>
            </a:extLst>
          </p:cNvPr>
          <p:cNvSpPr txBox="1"/>
          <p:nvPr/>
        </p:nvSpPr>
        <p:spPr>
          <a:xfrm>
            <a:off x="3227853" y="1800968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Grupo</a:t>
            </a:r>
          </a:p>
          <a:p>
            <a:pPr algn="ctr"/>
            <a:r>
              <a:rPr lang="es-ES" sz="2000" dirty="0"/>
              <a:t>humano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5F4BB3-298D-3E44-AA18-B8DD2E54EA8E}"/>
              </a:ext>
            </a:extLst>
          </p:cNvPr>
          <p:cNvSpPr txBox="1"/>
          <p:nvPr/>
        </p:nvSpPr>
        <p:spPr>
          <a:xfrm>
            <a:off x="1941270" y="3510722"/>
            <a:ext cx="1824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Bienes</a:t>
            </a:r>
          </a:p>
          <a:p>
            <a:pPr algn="ctr"/>
            <a:r>
              <a:rPr lang="es-ES" sz="2000" dirty="0"/>
              <a:t>y</a:t>
            </a:r>
          </a:p>
          <a:p>
            <a:pPr algn="ctr"/>
            <a:r>
              <a:rPr lang="es-ES" sz="2000" dirty="0"/>
              <a:t>conocimientos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0BB74F-F67F-424B-9227-D3276A724563}"/>
              </a:ext>
            </a:extLst>
          </p:cNvPr>
          <p:cNvSpPr txBox="1"/>
          <p:nvPr/>
        </p:nvSpPr>
        <p:spPr>
          <a:xfrm>
            <a:off x="4113350" y="3741327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Organización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24EDD1-FCF3-C547-8B41-A573BDFEED74}"/>
              </a:ext>
            </a:extLst>
          </p:cNvPr>
          <p:cNvSpPr/>
          <p:nvPr/>
        </p:nvSpPr>
        <p:spPr>
          <a:xfrm>
            <a:off x="1345054" y="990213"/>
            <a:ext cx="4888073" cy="48880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827981-6443-2D44-BAC6-7FCF5E9C326A}"/>
              </a:ext>
            </a:extLst>
          </p:cNvPr>
          <p:cNvSpPr txBox="1"/>
          <p:nvPr/>
        </p:nvSpPr>
        <p:spPr>
          <a:xfrm>
            <a:off x="3287164" y="594810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256004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Subsistemas de la empresa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9841F14-9A05-9042-BA08-FE86D5E9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427310"/>
            <a:ext cx="7286172" cy="1596571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Necesidad de establecer orden</a:t>
            </a:r>
          </a:p>
          <a:p>
            <a:r>
              <a:rPr lang="es-ES" sz="2400" dirty="0">
                <a:solidFill>
                  <a:schemeClr val="tx1"/>
                </a:solidFill>
              </a:rPr>
              <a:t>Cada empresa tiene diferentes subsistemas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E500646-DBC7-1048-821B-1A2BCA22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1" y="3359380"/>
            <a:ext cx="7626588" cy="22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Subsistema comercial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9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9841F14-9A05-9042-BA08-FE86D5E9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427310"/>
            <a:ext cx="6550914" cy="5192933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Se encarga de la comercialización y distribución del producto o servicio que ofrece la empresa en el mercado.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Identificar clientes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Marketing: precios, promociones, publicidad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E500646-DBC7-1048-821B-1A2BCA227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" t="23210" r="78166" b="6293"/>
          <a:stretch/>
        </p:blipFill>
        <p:spPr>
          <a:xfrm>
            <a:off x="6908799" y="-29028"/>
            <a:ext cx="2249715" cy="24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92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{394884D6-74A8-3947-945C-2268F3A47E69}tf10001060</Template>
  <TotalTime>837</TotalTime>
  <Words>942</Words>
  <Application>Microsoft Macintosh PowerPoint</Application>
  <PresentationFormat>Presentación en pantalla (4:3)</PresentationFormat>
  <Paragraphs>256</Paragraphs>
  <Slides>35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Wingdings 3</vt:lpstr>
      <vt:lpstr>Faceta</vt:lpstr>
      <vt:lpstr>UT1. Sistemas y gestión TI en la empresa Sistemas de Gestión Empresarial</vt:lpstr>
      <vt:lpstr>ÍNDICE</vt:lpstr>
      <vt:lpstr>ÍNDICE</vt:lpstr>
      <vt:lpstr>La empresa</vt:lpstr>
      <vt:lpstr>La empresa como sistema</vt:lpstr>
      <vt:lpstr>ÍNDICE</vt:lpstr>
      <vt:lpstr>Elementos de la empresa</vt:lpstr>
      <vt:lpstr>Subsistemas de la empresa</vt:lpstr>
      <vt:lpstr>Subsistema comercial</vt:lpstr>
      <vt:lpstr>Subsistema financiero</vt:lpstr>
      <vt:lpstr>Subsistema de personal</vt:lpstr>
      <vt:lpstr>Subsistema de producción</vt:lpstr>
      <vt:lpstr>Subsistema de i+D+i</vt:lpstr>
      <vt:lpstr>La empresa</vt:lpstr>
      <vt:lpstr>Importancia del cliente</vt:lpstr>
      <vt:lpstr>ÍNDICE</vt:lpstr>
      <vt:lpstr>Presentación de PowerPoint</vt:lpstr>
      <vt:lpstr>Sistemas de Gestión Empresarial</vt:lpstr>
      <vt:lpstr>Sistemas de Gestión Empresarial</vt:lpstr>
      <vt:lpstr>Sistemas de Gestión Empresarial</vt:lpstr>
      <vt:lpstr>Sistemas de Gestión Empresarial</vt:lpstr>
      <vt:lpstr>Sistemas de Gestión Empresarial.</vt:lpstr>
      <vt:lpstr>ÍNDICE</vt:lpstr>
      <vt:lpstr>Evolución de la informática de Gestión Empresarial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</vt:lpstr>
      <vt:lpstr>Nuevas tendencias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 Datos Presentación de la asignatura</dc:title>
  <dc:creator>Jorge Roncel Camero</dc:creator>
  <cp:lastModifiedBy>Jorge Roncel Camero</cp:lastModifiedBy>
  <cp:revision>97</cp:revision>
  <dcterms:created xsi:type="dcterms:W3CDTF">2020-09-08T08:02:04Z</dcterms:created>
  <dcterms:modified xsi:type="dcterms:W3CDTF">2020-09-18T07:02:16Z</dcterms:modified>
</cp:coreProperties>
</file>