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6" r:id="rId2"/>
    <p:sldMasterId id="2147483768" r:id="rId3"/>
    <p:sldMasterId id="2147483780" r:id="rId4"/>
  </p:sldMasterIdLst>
  <p:notesMasterIdLst>
    <p:notesMasterId r:id="rId85"/>
  </p:notesMasterIdLst>
  <p:sldIdLst>
    <p:sldId id="256" r:id="rId5"/>
    <p:sldId id="257" r:id="rId6"/>
    <p:sldId id="258" r:id="rId7"/>
    <p:sldId id="259" r:id="rId8"/>
    <p:sldId id="277"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8" r:id="rId24"/>
    <p:sldId id="275" r:id="rId25"/>
    <p:sldId id="279" r:id="rId26"/>
    <p:sldId id="274"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06" r:id="rId79"/>
    <p:sldId id="334" r:id="rId80"/>
    <p:sldId id="335" r:id="rId81"/>
    <p:sldId id="333" r:id="rId82"/>
    <p:sldId id="276" r:id="rId83"/>
    <p:sldId id="332" r:id="rId8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3FFD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45" d="100"/>
          <a:sy n="45" d="100"/>
        </p:scale>
        <p:origin x="-1878" y="-110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dirty="0">
                <a:latin typeface="+mn-lt"/>
              </a:defRPr>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70DE4CB-9CD5-46EA-924F-F752B77D2A72}" type="datetimeFigureOut">
              <a:rPr lang="es-ES"/>
              <a:pPr>
                <a:defRPr/>
              </a:pPr>
              <a:t>27/05/2011</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dirty="0">
                <a:latin typeface="+mn-lt"/>
              </a:defRPr>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22641E7D-7B6A-4142-AD92-D090C75198D5}" type="slidenum">
              <a:rPr lang="es-ES"/>
              <a:pPr>
                <a:defRPr/>
              </a:pPr>
              <a:t>‹Nº›</a:t>
            </a:fld>
            <a:endParaRPr lang="es-ES"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Marcador de imagen de diapositiva"/>
          <p:cNvSpPr>
            <a:spLocks noGrp="1" noRot="1" noChangeAspect="1"/>
          </p:cNvSpPr>
          <p:nvPr>
            <p:ph type="sldImg"/>
          </p:nvPr>
        </p:nvSpPr>
        <p:spPr bwMode="auto">
          <a:noFill/>
          <a:ln>
            <a:solidFill>
              <a:srgbClr val="000000"/>
            </a:solidFill>
            <a:miter lim="800000"/>
            <a:headEnd/>
            <a:tailEnd/>
          </a:ln>
        </p:spPr>
      </p:sp>
      <p:sp>
        <p:nvSpPr>
          <p:cNvPr id="58370"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smtClean="0"/>
          </a:p>
        </p:txBody>
      </p:sp>
      <p:sp>
        <p:nvSpPr>
          <p:cNvPr id="58371"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72C6E0-60A8-40E2-95CD-C50FE30E678A}" type="slidenum">
              <a:rPr lang="es-ES"/>
              <a:pPr fontAlgn="base">
                <a:spcBef>
                  <a:spcPct val="0"/>
                </a:spcBef>
                <a:spcAft>
                  <a:spcPct val="0"/>
                </a:spcAft>
              </a:pPr>
              <a:t>7</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0A993097-6E9E-4DC6-9D71-2B14A91B30F6}"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AC924000-86A0-44A6-AA26-9106C883173E}" type="slidenum">
              <a:rPr lang="es-ES"/>
              <a:pPr>
                <a:defRPr/>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B68AA115-8424-4424-A713-0E2C3F300719}"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DA8B8BD-A0C4-45FE-9C14-D0733CCF834E}" type="slidenum">
              <a:rPr lang="es-ES"/>
              <a:pPr>
                <a:defRPr/>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74894FCA-9965-46E2-958E-8B142265EC61}"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0562385-BCA6-44D0-99E4-36CB7719F5F1}" type="slidenum">
              <a:rPr lang="es-ES"/>
              <a:pPr>
                <a:defRPr/>
              </a:pPr>
              <a:t>‹Nº›</a:t>
            </a:fld>
            <a:endParaRPr lang="es-E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cxnSp>
        <p:nvCxnSpPr>
          <p:cNvPr id="4" name="7 Conector recto"/>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12 Conector recto"/>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13 Elipse"/>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9" name="8 Subtítulo"/>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s-ES" smtClean="0"/>
              <a:t>Haga clic para modificar el estilo de subtítulo del patrón</a:t>
            </a:r>
            <a:endParaRPr lang="en-US"/>
          </a:p>
        </p:txBody>
      </p:sp>
      <p:sp>
        <p:nvSpPr>
          <p:cNvPr id="28" name="27 Título"/>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s-ES" smtClean="0"/>
              <a:t>Haga clic para modificar el estilo de título del patrón</a:t>
            </a:r>
            <a:endParaRPr lang="en-US"/>
          </a:p>
        </p:txBody>
      </p:sp>
      <p:sp>
        <p:nvSpPr>
          <p:cNvPr id="7" name="14 Marcador de fecha"/>
          <p:cNvSpPr>
            <a:spLocks noGrp="1"/>
          </p:cNvSpPr>
          <p:nvPr>
            <p:ph type="dt" sz="half" idx="10"/>
          </p:nvPr>
        </p:nvSpPr>
        <p:spPr/>
        <p:txBody>
          <a:bodyPr/>
          <a:lstStyle>
            <a:lvl1pPr>
              <a:defRPr/>
            </a:lvl1pPr>
          </a:lstStyle>
          <a:p>
            <a:pPr>
              <a:defRPr/>
            </a:pPr>
            <a:fld id="{2DE0917A-F718-4E45-97DF-A492DBEB8AC8}" type="datetimeFigureOut">
              <a:rPr lang="es-ES"/>
              <a:pPr>
                <a:defRPr/>
              </a:pPr>
              <a:t>27/05/2011</a:t>
            </a:fld>
            <a:endParaRPr lang="es-ES" dirty="0"/>
          </a:p>
        </p:txBody>
      </p:sp>
      <p:sp>
        <p:nvSpPr>
          <p:cNvPr id="8" name="15 Marcador de número de diapositiva"/>
          <p:cNvSpPr>
            <a:spLocks noGrp="1"/>
          </p:cNvSpPr>
          <p:nvPr>
            <p:ph type="sldNum" sz="quarter" idx="11"/>
          </p:nvPr>
        </p:nvSpPr>
        <p:spPr/>
        <p:txBody>
          <a:bodyPr/>
          <a:lstStyle>
            <a:lvl1pPr>
              <a:defRPr/>
            </a:lvl1pPr>
          </a:lstStyle>
          <a:p>
            <a:pPr>
              <a:defRPr/>
            </a:pPr>
            <a:fld id="{A0062556-FF8F-4A62-A1E7-C7EE41F6E504}" type="slidenum">
              <a:rPr lang="es-ES"/>
              <a:pPr>
                <a:defRPr/>
              </a:pPr>
              <a:t>‹Nº›</a:t>
            </a:fld>
            <a:endParaRPr lang="es-ES" dirty="0"/>
          </a:p>
        </p:txBody>
      </p:sp>
      <p:sp>
        <p:nvSpPr>
          <p:cNvPr id="10" name="16 Marcador de pie de página"/>
          <p:cNvSpPr>
            <a:spLocks noGrp="1"/>
          </p:cNvSpPr>
          <p:nvPr>
            <p:ph type="ftr" sz="quarter" idx="12"/>
          </p:nvPr>
        </p:nvSpPr>
        <p:spPr/>
        <p:txBody>
          <a:bodyPr/>
          <a:lstStyle>
            <a:lvl1pPr>
              <a:defRPr/>
            </a:lvl1pPr>
          </a:lstStyle>
          <a:p>
            <a:pPr>
              <a:defRPr/>
            </a:pPr>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9" name="8 Marcador de contenido"/>
          <p:cNvSpPr>
            <a:spLocks noGrp="1"/>
          </p:cNvSpPr>
          <p:nvPr>
            <p:ph idx="1"/>
          </p:nvPr>
        </p:nvSpPr>
        <p:spPr>
          <a:xfrm>
            <a:off x="457200" y="1524000"/>
            <a:ext cx="8229600"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7" name="16 Título"/>
          <p:cNvSpPr>
            <a:spLocks noGrp="1"/>
          </p:cNvSpPr>
          <p:nvPr>
            <p:ph type="title"/>
          </p:nvPr>
        </p:nvSpPr>
        <p:spPr/>
        <p:txBody>
          <a:bodyPr rtlCol="0"/>
          <a:lstStyle/>
          <a:p>
            <a:r>
              <a:rPr lang="es-ES" smtClean="0"/>
              <a:t>Haga clic para modificar el estilo de título del patrón</a:t>
            </a:r>
            <a:endParaRPr lang="en-US"/>
          </a:p>
        </p:txBody>
      </p:sp>
      <p:sp>
        <p:nvSpPr>
          <p:cNvPr id="4" name="23 Marcador de fecha"/>
          <p:cNvSpPr>
            <a:spLocks noGrp="1"/>
          </p:cNvSpPr>
          <p:nvPr>
            <p:ph type="dt" sz="half" idx="10"/>
          </p:nvPr>
        </p:nvSpPr>
        <p:spPr/>
        <p:txBody>
          <a:bodyPr/>
          <a:lstStyle>
            <a:lvl1pPr>
              <a:defRPr/>
            </a:lvl1pPr>
          </a:lstStyle>
          <a:p>
            <a:pPr>
              <a:defRPr/>
            </a:pPr>
            <a:fld id="{0595162C-4EEC-4A75-9305-A8AC4BDBC438}" type="datetimeFigureOut">
              <a:rPr lang="es-ES"/>
              <a:pPr>
                <a:defRPr/>
              </a:pPr>
              <a:t>27/05/2011</a:t>
            </a:fld>
            <a:endParaRPr lang="es-ES" dirty="0"/>
          </a:p>
        </p:txBody>
      </p:sp>
      <p:sp>
        <p:nvSpPr>
          <p:cNvPr id="5" name="9 Marcador de pie de página"/>
          <p:cNvSpPr>
            <a:spLocks noGrp="1"/>
          </p:cNvSpPr>
          <p:nvPr>
            <p:ph type="ftr" sz="quarter" idx="11"/>
          </p:nvPr>
        </p:nvSpPr>
        <p:spPr/>
        <p:txBody>
          <a:bodyPr/>
          <a:lstStyle>
            <a:lvl1pPr>
              <a:defRPr/>
            </a:lvl1pPr>
          </a:lstStyle>
          <a:p>
            <a:pPr>
              <a:defRPr/>
            </a:pPr>
            <a:endParaRPr lang="es-ES"/>
          </a:p>
        </p:txBody>
      </p:sp>
      <p:sp>
        <p:nvSpPr>
          <p:cNvPr id="6" name="21 Marcador de número de diapositiva"/>
          <p:cNvSpPr>
            <a:spLocks noGrp="1"/>
          </p:cNvSpPr>
          <p:nvPr>
            <p:ph type="sldNum" sz="quarter" idx="12"/>
          </p:nvPr>
        </p:nvSpPr>
        <p:spPr/>
        <p:txBody>
          <a:bodyPr/>
          <a:lstStyle>
            <a:lvl1pPr>
              <a:defRPr/>
            </a:lvl1pPr>
          </a:lstStyle>
          <a:p>
            <a:pPr>
              <a:defRPr/>
            </a:pPr>
            <a:fld id="{D3280C11-40DF-4215-8A40-D06F782E0F58}" type="slidenum">
              <a:rPr lang="es-ES"/>
              <a:pPr>
                <a:defRPr/>
              </a:pPr>
              <a:t>‹Nº›</a:t>
            </a:fld>
            <a:endParaRPr lang="es-E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cxnSp>
        <p:nvCxnSpPr>
          <p:cNvPr id="4" name="6 Conector recto"/>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5F49039-6BBD-4A7F-B24C-8D087B8DA53B}"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9CDCCDA7-02C9-4BA2-96EC-B5F9179C1CF8}" type="slidenum">
              <a:rPr lang="es-ES"/>
              <a:pPr>
                <a:defRPr/>
              </a:pPr>
              <a:t>‹Nº›</a:t>
            </a:fld>
            <a:endParaRPr lang="es-E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11" name="10 Marcador de contenido"/>
          <p:cNvSpPr>
            <a:spLocks noGrp="1"/>
          </p:cNvSpPr>
          <p:nvPr>
            <p:ph sz="half" idx="1"/>
          </p:nvPr>
        </p:nvSpPr>
        <p:spPr>
          <a:xfrm>
            <a:off x="457200" y="1524000"/>
            <a:ext cx="4059936"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3" name="12 Marcador de contenido"/>
          <p:cNvSpPr>
            <a:spLocks noGrp="1"/>
          </p:cNvSpPr>
          <p:nvPr>
            <p:ph sz="half" idx="2"/>
          </p:nvPr>
        </p:nvSpPr>
        <p:spPr>
          <a:xfrm>
            <a:off x="4648200" y="1524000"/>
            <a:ext cx="4059936" cy="4572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3 Marcador de fecha"/>
          <p:cNvSpPr>
            <a:spLocks noGrp="1"/>
          </p:cNvSpPr>
          <p:nvPr>
            <p:ph type="dt" sz="half" idx="10"/>
          </p:nvPr>
        </p:nvSpPr>
        <p:spPr/>
        <p:txBody>
          <a:bodyPr/>
          <a:lstStyle>
            <a:lvl1pPr>
              <a:defRPr/>
            </a:lvl1pPr>
          </a:lstStyle>
          <a:p>
            <a:pPr>
              <a:defRPr/>
            </a:pPr>
            <a:fld id="{3A156F04-96E5-4D17-9A32-4D6D48DAE65F}" type="datetimeFigureOut">
              <a:rPr lang="es-ES"/>
              <a:pPr>
                <a:defRPr/>
              </a:pPr>
              <a:t>27/05/2011</a:t>
            </a:fld>
            <a:endParaRPr lang="es-ES" dirty="0"/>
          </a:p>
        </p:txBody>
      </p:sp>
      <p:sp>
        <p:nvSpPr>
          <p:cNvPr id="6" name="9 Marcador de pie de página"/>
          <p:cNvSpPr>
            <a:spLocks noGrp="1"/>
          </p:cNvSpPr>
          <p:nvPr>
            <p:ph type="ftr" sz="quarter" idx="11"/>
          </p:nvPr>
        </p:nvSpPr>
        <p:spPr/>
        <p:txBody>
          <a:bodyPr/>
          <a:lstStyle>
            <a:lvl1pPr>
              <a:defRPr/>
            </a:lvl1pPr>
          </a:lstStyle>
          <a:p>
            <a:pPr>
              <a:defRPr/>
            </a:pPr>
            <a:endParaRPr lang="es-ES"/>
          </a:p>
        </p:txBody>
      </p:sp>
      <p:sp>
        <p:nvSpPr>
          <p:cNvPr id="7" name="21 Marcador de número de diapositiva"/>
          <p:cNvSpPr>
            <a:spLocks noGrp="1"/>
          </p:cNvSpPr>
          <p:nvPr>
            <p:ph type="sldNum" sz="quarter" idx="12"/>
          </p:nvPr>
        </p:nvSpPr>
        <p:spPr/>
        <p:txBody>
          <a:bodyPr/>
          <a:lstStyle>
            <a:lvl1pPr>
              <a:defRPr/>
            </a:lvl1pPr>
          </a:lstStyle>
          <a:p>
            <a:pPr>
              <a:defRPr/>
            </a:pPr>
            <a:fld id="{F5EE7C74-A867-4953-8EBE-0B42F8E18AB6}" type="slidenum">
              <a:rPr lang="es-ES"/>
              <a:pPr>
                <a:defRPr/>
              </a:pPr>
              <a:t>‹Nº›</a:t>
            </a:fld>
            <a:endParaRPr lang="es-E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cxnSp>
        <p:nvCxnSpPr>
          <p:cNvPr id="7" name="9 Conector recto"/>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16 Conector recto"/>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2 Marcador de texto"/>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32" name="31 Marcador de contenido"/>
          <p:cNvSpPr>
            <a:spLocks noGrp="1"/>
          </p:cNvSpPr>
          <p:nvPr>
            <p:ph sz="half" idx="2"/>
          </p:nvPr>
        </p:nvSpPr>
        <p:spPr>
          <a:xfrm>
            <a:off x="457200" y="2201896"/>
            <a:ext cx="4038600"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4" name="33 Marcador de contenido"/>
          <p:cNvSpPr>
            <a:spLocks noGrp="1"/>
          </p:cNvSpPr>
          <p:nvPr>
            <p:ph sz="quarter" idx="4"/>
          </p:nvPr>
        </p:nvSpPr>
        <p:spPr>
          <a:xfrm>
            <a:off x="4649788" y="2201896"/>
            <a:ext cx="4038600" cy="391363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2" name="1 Título"/>
          <p:cNvSpPr>
            <a:spLocks noGrp="1"/>
          </p:cNvSpPr>
          <p:nvPr>
            <p:ph type="title"/>
          </p:nvPr>
        </p:nvSpPr>
        <p:spPr>
          <a:xfrm>
            <a:off x="457200" y="155448"/>
            <a:ext cx="8229600" cy="1143000"/>
          </a:xfrm>
        </p:spPr>
        <p:txBody>
          <a:bodyPr/>
          <a:lstStyle>
            <a:lvl1pPr>
              <a:defRPr/>
            </a:lvl1pPr>
          </a:lstStyle>
          <a:p>
            <a:r>
              <a:rPr lang="es-ES" smtClean="0"/>
              <a:t>Haga clic para modificar el estilo de título del patrón</a:t>
            </a:r>
            <a:endParaRPr lang="en-US"/>
          </a:p>
        </p:txBody>
      </p:sp>
      <p:sp>
        <p:nvSpPr>
          <p:cNvPr id="12" name="11 Marcador de texto"/>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s-ES" smtClean="0"/>
              <a:t>Haga clic para modificar el estilo de texto del patrón</a:t>
            </a:r>
          </a:p>
        </p:txBody>
      </p:sp>
      <p:sp>
        <p:nvSpPr>
          <p:cNvPr id="9" name="8 Marcador de número de diapositiva"/>
          <p:cNvSpPr>
            <a:spLocks noGrp="1"/>
          </p:cNvSpPr>
          <p:nvPr>
            <p:ph type="sldNum" sz="quarter" idx="10"/>
          </p:nvPr>
        </p:nvSpPr>
        <p:spPr/>
        <p:txBody>
          <a:bodyPr/>
          <a:lstStyle>
            <a:lvl1pPr>
              <a:defRPr/>
            </a:lvl1pPr>
          </a:lstStyle>
          <a:p>
            <a:pPr>
              <a:defRPr/>
            </a:pPr>
            <a:fld id="{BAEE42B1-2B9F-4BA3-BA70-6089972A64E6}" type="slidenum">
              <a:rPr lang="es-ES"/>
              <a:pPr>
                <a:defRPr/>
              </a:pPr>
              <a:t>‹Nº›</a:t>
            </a:fld>
            <a:endParaRPr lang="es-ES" dirty="0"/>
          </a:p>
        </p:txBody>
      </p:sp>
      <p:sp>
        <p:nvSpPr>
          <p:cNvPr id="10" name="7 Marcador de pie de página"/>
          <p:cNvSpPr>
            <a:spLocks noGrp="1"/>
          </p:cNvSpPr>
          <p:nvPr>
            <p:ph type="ftr" sz="quarter" idx="11"/>
          </p:nvPr>
        </p:nvSpPr>
        <p:spPr/>
        <p:txBody>
          <a:bodyPr/>
          <a:lstStyle>
            <a:lvl1pPr>
              <a:defRPr/>
            </a:lvl1pPr>
          </a:lstStyle>
          <a:p>
            <a:pPr>
              <a:defRPr/>
            </a:pPr>
            <a:endParaRPr lang="es-ES"/>
          </a:p>
        </p:txBody>
      </p:sp>
      <p:sp>
        <p:nvSpPr>
          <p:cNvPr id="11" name="6 Marcador de fecha"/>
          <p:cNvSpPr>
            <a:spLocks noGrp="1"/>
          </p:cNvSpPr>
          <p:nvPr>
            <p:ph type="dt" sz="half" idx="12"/>
          </p:nvPr>
        </p:nvSpPr>
        <p:spPr/>
        <p:txBody>
          <a:bodyPr/>
          <a:lstStyle>
            <a:lvl1pPr>
              <a:defRPr/>
            </a:lvl1pPr>
          </a:lstStyle>
          <a:p>
            <a:pPr>
              <a:defRPr/>
            </a:pPr>
            <a:fld id="{0CB06652-6EE8-4EE8-B50A-372646458C71}" type="datetimeFigureOut">
              <a:rPr lang="es-ES"/>
              <a:pPr>
                <a:defRPr/>
              </a:pPr>
              <a:t>27/05/2011</a:t>
            </a:fld>
            <a:endParaRPr lang="es-E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3 Marcador de fecha"/>
          <p:cNvSpPr>
            <a:spLocks noGrp="1"/>
          </p:cNvSpPr>
          <p:nvPr>
            <p:ph type="dt" sz="half" idx="10"/>
          </p:nvPr>
        </p:nvSpPr>
        <p:spPr/>
        <p:txBody>
          <a:bodyPr/>
          <a:lstStyle>
            <a:lvl1pPr>
              <a:defRPr/>
            </a:lvl1pPr>
          </a:lstStyle>
          <a:p>
            <a:pPr>
              <a:defRPr/>
            </a:pPr>
            <a:fld id="{A030B880-69F2-4BEC-ACE7-2AA885F13E68}" type="datetimeFigureOut">
              <a:rPr lang="es-ES"/>
              <a:pPr>
                <a:defRPr/>
              </a:pPr>
              <a:t>27/05/2011</a:t>
            </a:fld>
            <a:endParaRPr lang="es-ES" dirty="0"/>
          </a:p>
        </p:txBody>
      </p:sp>
      <p:sp>
        <p:nvSpPr>
          <p:cNvPr id="4" name="9 Marcador de pie de página"/>
          <p:cNvSpPr>
            <a:spLocks noGrp="1"/>
          </p:cNvSpPr>
          <p:nvPr>
            <p:ph type="ftr" sz="quarter" idx="11"/>
          </p:nvPr>
        </p:nvSpPr>
        <p:spPr/>
        <p:txBody>
          <a:bodyPr/>
          <a:lstStyle>
            <a:lvl1pPr>
              <a:defRPr/>
            </a:lvl1pPr>
          </a:lstStyle>
          <a:p>
            <a:pPr>
              <a:defRPr/>
            </a:pPr>
            <a:endParaRPr lang="es-ES"/>
          </a:p>
        </p:txBody>
      </p:sp>
      <p:sp>
        <p:nvSpPr>
          <p:cNvPr id="5" name="21 Marcador de número de diapositiva"/>
          <p:cNvSpPr>
            <a:spLocks noGrp="1"/>
          </p:cNvSpPr>
          <p:nvPr>
            <p:ph type="sldNum" sz="quarter" idx="12"/>
          </p:nvPr>
        </p:nvSpPr>
        <p:spPr/>
        <p:txBody>
          <a:bodyPr/>
          <a:lstStyle>
            <a:lvl1pPr>
              <a:defRPr/>
            </a:lvl1pPr>
          </a:lstStyle>
          <a:p>
            <a:pPr>
              <a:defRPr/>
            </a:pPr>
            <a:fld id="{AABCCE50-7D97-45FF-BEED-6A61F63D2DD8}" type="slidenum">
              <a:rPr lang="es-ES"/>
              <a:pPr>
                <a:defRPr/>
              </a:pPr>
              <a:t>‹Nº›</a:t>
            </a:fld>
            <a:endParaRPr lang="es-E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23 Marcador de fecha"/>
          <p:cNvSpPr>
            <a:spLocks noGrp="1"/>
          </p:cNvSpPr>
          <p:nvPr>
            <p:ph type="dt" sz="half" idx="10"/>
          </p:nvPr>
        </p:nvSpPr>
        <p:spPr/>
        <p:txBody>
          <a:bodyPr/>
          <a:lstStyle>
            <a:lvl1pPr>
              <a:defRPr/>
            </a:lvl1pPr>
          </a:lstStyle>
          <a:p>
            <a:pPr>
              <a:defRPr/>
            </a:pPr>
            <a:fld id="{64202C1E-AA78-4FF6-B788-DF6E0E66539C}" type="datetimeFigureOut">
              <a:rPr lang="es-ES"/>
              <a:pPr>
                <a:defRPr/>
              </a:pPr>
              <a:t>27/05/2011</a:t>
            </a:fld>
            <a:endParaRPr lang="es-ES" dirty="0"/>
          </a:p>
        </p:txBody>
      </p:sp>
      <p:sp>
        <p:nvSpPr>
          <p:cNvPr id="3" name="9 Marcador de pie de página"/>
          <p:cNvSpPr>
            <a:spLocks noGrp="1"/>
          </p:cNvSpPr>
          <p:nvPr>
            <p:ph type="ftr" sz="quarter" idx="11"/>
          </p:nvPr>
        </p:nvSpPr>
        <p:spPr/>
        <p:txBody>
          <a:bodyPr/>
          <a:lstStyle>
            <a:lvl1pPr>
              <a:defRPr/>
            </a:lvl1pPr>
          </a:lstStyle>
          <a:p>
            <a:pPr>
              <a:defRPr/>
            </a:pPr>
            <a:endParaRPr lang="es-ES"/>
          </a:p>
        </p:txBody>
      </p:sp>
      <p:sp>
        <p:nvSpPr>
          <p:cNvPr id="4" name="21 Marcador de número de diapositiva"/>
          <p:cNvSpPr>
            <a:spLocks noGrp="1"/>
          </p:cNvSpPr>
          <p:nvPr>
            <p:ph type="sldNum" sz="quarter" idx="12"/>
          </p:nvPr>
        </p:nvSpPr>
        <p:spPr/>
        <p:txBody>
          <a:bodyPr/>
          <a:lstStyle>
            <a:lvl1pPr>
              <a:defRPr/>
            </a:lvl1pPr>
          </a:lstStyle>
          <a:p>
            <a:pPr>
              <a:defRPr/>
            </a:pPr>
            <a:fld id="{71A2C8ED-2822-4C0D-A100-BAE6990AE76D}" type="slidenum">
              <a:rPr lang="es-ES"/>
              <a:pPr>
                <a:defRPr/>
              </a:pPr>
              <a:t>‹Nº›</a:t>
            </a:fld>
            <a:endParaRPr lang="es-E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9" name="28 Marcador de contenido"/>
          <p:cNvSpPr>
            <a:spLocks noGrp="1"/>
          </p:cNvSpPr>
          <p:nvPr>
            <p:ph sz="quarter" idx="1"/>
          </p:nvPr>
        </p:nvSpPr>
        <p:spPr>
          <a:xfrm>
            <a:off x="457200" y="457200"/>
            <a:ext cx="6248400" cy="57150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3" name="2 Marcador de texto"/>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s-ES" smtClean="0"/>
              <a:t>Haga clic para modificar el estilo de texto del patrón</a:t>
            </a:r>
          </a:p>
        </p:txBody>
      </p:sp>
      <p:sp>
        <p:nvSpPr>
          <p:cNvPr id="31" name="30 Título"/>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s-ES" smtClean="0"/>
              <a:t>Haga clic para modificar el estilo de título del patrón</a:t>
            </a:r>
            <a:endParaRPr lang="en-US"/>
          </a:p>
        </p:txBody>
      </p:sp>
      <p:sp>
        <p:nvSpPr>
          <p:cNvPr id="5" name="7 Marcador de fecha"/>
          <p:cNvSpPr>
            <a:spLocks noGrp="1"/>
          </p:cNvSpPr>
          <p:nvPr>
            <p:ph type="dt" sz="half" idx="10"/>
          </p:nvPr>
        </p:nvSpPr>
        <p:spPr/>
        <p:txBody>
          <a:bodyPr/>
          <a:lstStyle>
            <a:lvl1pPr>
              <a:defRPr/>
            </a:lvl1pPr>
          </a:lstStyle>
          <a:p>
            <a:pPr>
              <a:defRPr/>
            </a:pPr>
            <a:fld id="{EDD7D48D-B002-4545-9ECE-446A24FADEF1}" type="datetimeFigureOut">
              <a:rPr lang="es-ES"/>
              <a:pPr>
                <a:defRPr/>
              </a:pPr>
              <a:t>27/05/2011</a:t>
            </a:fld>
            <a:endParaRPr lang="es-ES" dirty="0"/>
          </a:p>
        </p:txBody>
      </p:sp>
      <p:sp>
        <p:nvSpPr>
          <p:cNvPr id="6" name="8 Marcador de número de diapositiva"/>
          <p:cNvSpPr>
            <a:spLocks noGrp="1"/>
          </p:cNvSpPr>
          <p:nvPr>
            <p:ph type="sldNum" sz="quarter" idx="11"/>
          </p:nvPr>
        </p:nvSpPr>
        <p:spPr/>
        <p:txBody>
          <a:bodyPr/>
          <a:lstStyle>
            <a:lvl1pPr>
              <a:defRPr/>
            </a:lvl1pPr>
          </a:lstStyle>
          <a:p>
            <a:pPr>
              <a:defRPr/>
            </a:pPr>
            <a:fld id="{6F6AE8FA-0142-4763-9459-13DA3C687404}" type="slidenum">
              <a:rPr lang="es-ES"/>
              <a:pPr>
                <a:defRPr/>
              </a:pPr>
              <a:t>‹Nº›</a:t>
            </a:fld>
            <a:endParaRPr lang="es-ES" dirty="0"/>
          </a:p>
        </p:txBody>
      </p:sp>
      <p:sp>
        <p:nvSpPr>
          <p:cNvPr id="7" name="9 Marcador de pie de página"/>
          <p:cNvSpPr>
            <a:spLocks noGrp="1"/>
          </p:cNvSpPr>
          <p:nvPr>
            <p:ph type="ftr" sz="quarter" idx="12"/>
          </p:nvPr>
        </p:nvSpPr>
        <p:spPr/>
        <p:txBody>
          <a:bodyPr/>
          <a:lstStyle>
            <a:lvl1pPr>
              <a:defRPr/>
            </a:lvl1pPr>
          </a:lstStyle>
          <a:p>
            <a:pPr>
              <a:defRPr/>
            </a:pPr>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60934D8B-4C0D-433B-A400-B264AB846CD0}"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3A5F44D-64DD-4730-BAA3-EFCFC7A892AD}" type="slidenum">
              <a:rPr lang="es-ES"/>
              <a:pPr>
                <a:defRPr/>
              </a:pPr>
              <a:t>‹Nº›</a:t>
            </a:fld>
            <a:endParaRPr lang="es-E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s-ES" noProof="0" smtClean="0"/>
              <a:t>Haga clic en el icono para agregar una imagen</a:t>
            </a:r>
            <a:endParaRPr lang="en-US" noProof="0"/>
          </a:p>
        </p:txBody>
      </p:sp>
      <p:sp>
        <p:nvSpPr>
          <p:cNvPr id="4" name="3 Marcador de texto"/>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s-ES" smtClean="0"/>
              <a:t>Haga clic para modificar el estilo de texto del patrón</a:t>
            </a:r>
          </a:p>
        </p:txBody>
      </p:sp>
      <p:sp>
        <p:nvSpPr>
          <p:cNvPr id="5" name="7 Marcador de fecha"/>
          <p:cNvSpPr>
            <a:spLocks noGrp="1"/>
          </p:cNvSpPr>
          <p:nvPr>
            <p:ph type="dt" sz="half" idx="10"/>
          </p:nvPr>
        </p:nvSpPr>
        <p:spPr/>
        <p:txBody>
          <a:bodyPr/>
          <a:lstStyle>
            <a:lvl1pPr>
              <a:defRPr/>
            </a:lvl1pPr>
          </a:lstStyle>
          <a:p>
            <a:pPr>
              <a:defRPr/>
            </a:pPr>
            <a:fld id="{7B451C71-741B-42FA-A141-F68A8F6F7283}" type="datetimeFigureOut">
              <a:rPr lang="es-ES"/>
              <a:pPr>
                <a:defRPr/>
              </a:pPr>
              <a:t>27/05/2011</a:t>
            </a:fld>
            <a:endParaRPr lang="es-ES" dirty="0"/>
          </a:p>
        </p:txBody>
      </p:sp>
      <p:sp>
        <p:nvSpPr>
          <p:cNvPr id="6" name="8 Marcador de número de diapositiva"/>
          <p:cNvSpPr>
            <a:spLocks noGrp="1"/>
          </p:cNvSpPr>
          <p:nvPr>
            <p:ph type="sldNum" sz="quarter" idx="11"/>
          </p:nvPr>
        </p:nvSpPr>
        <p:spPr/>
        <p:txBody>
          <a:bodyPr/>
          <a:lstStyle>
            <a:lvl1pPr>
              <a:defRPr/>
            </a:lvl1pPr>
          </a:lstStyle>
          <a:p>
            <a:pPr>
              <a:defRPr/>
            </a:pPr>
            <a:fld id="{5FE0E0A5-260B-4054-81E1-AAD6F65288CB}" type="slidenum">
              <a:rPr lang="es-ES"/>
              <a:pPr>
                <a:defRPr/>
              </a:pPr>
              <a:t>‹Nº›</a:t>
            </a:fld>
            <a:endParaRPr lang="es-ES" dirty="0"/>
          </a:p>
        </p:txBody>
      </p:sp>
      <p:sp>
        <p:nvSpPr>
          <p:cNvPr id="7" name="9 Marcador de pie de página"/>
          <p:cNvSpPr>
            <a:spLocks noGrp="1"/>
          </p:cNvSpPr>
          <p:nvPr>
            <p:ph type="ftr" sz="quarter" idx="12"/>
          </p:nvPr>
        </p:nvSpPr>
        <p:spPr/>
        <p:txBody>
          <a:bodyPr/>
          <a:lstStyle>
            <a:lvl1pPr>
              <a:defRPr/>
            </a:lvl1pPr>
          </a:lstStyle>
          <a:p>
            <a:pPr>
              <a:defRPr/>
            </a:pPr>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fld id="{10B1BF12-97B4-448F-B33F-845CF801BB4E}" type="datetimeFigureOut">
              <a:rPr lang="es-ES"/>
              <a:pPr>
                <a:defRPr/>
              </a:pPr>
              <a:t>27/05/2011</a:t>
            </a:fld>
            <a:endParaRPr lang="es-ES" dirty="0"/>
          </a:p>
        </p:txBody>
      </p:sp>
      <p:sp>
        <p:nvSpPr>
          <p:cNvPr id="5" name="9 Marcador de pie de página"/>
          <p:cNvSpPr>
            <a:spLocks noGrp="1"/>
          </p:cNvSpPr>
          <p:nvPr>
            <p:ph type="ftr" sz="quarter" idx="11"/>
          </p:nvPr>
        </p:nvSpPr>
        <p:spPr/>
        <p:txBody>
          <a:bodyPr/>
          <a:lstStyle>
            <a:lvl1pPr>
              <a:defRPr/>
            </a:lvl1pPr>
          </a:lstStyle>
          <a:p>
            <a:pPr>
              <a:defRPr/>
            </a:pPr>
            <a:endParaRPr lang="es-ES"/>
          </a:p>
        </p:txBody>
      </p:sp>
      <p:sp>
        <p:nvSpPr>
          <p:cNvPr id="6" name="21 Marcador de número de diapositiva"/>
          <p:cNvSpPr>
            <a:spLocks noGrp="1"/>
          </p:cNvSpPr>
          <p:nvPr>
            <p:ph type="sldNum" sz="quarter" idx="12"/>
          </p:nvPr>
        </p:nvSpPr>
        <p:spPr/>
        <p:txBody>
          <a:bodyPr/>
          <a:lstStyle>
            <a:lvl1pPr>
              <a:defRPr/>
            </a:lvl1pPr>
          </a:lstStyle>
          <a:p>
            <a:pPr>
              <a:defRPr/>
            </a:pPr>
            <a:fld id="{88930818-860B-45E0-AB38-F8EAE2A3ED38}" type="slidenum">
              <a:rPr lang="es-ES"/>
              <a:pPr>
                <a:defRPr/>
              </a:pPr>
              <a:t>‹Nº›</a:t>
            </a:fld>
            <a:endParaRPr lang="es-E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fld id="{A58C9E73-F4DB-4E1E-B30E-AFADC2EF4736}" type="datetimeFigureOut">
              <a:rPr lang="es-ES"/>
              <a:pPr>
                <a:defRPr/>
              </a:pPr>
              <a:t>27/05/2011</a:t>
            </a:fld>
            <a:endParaRPr lang="es-ES" dirty="0"/>
          </a:p>
        </p:txBody>
      </p:sp>
      <p:sp>
        <p:nvSpPr>
          <p:cNvPr id="5" name="9 Marcador de pie de página"/>
          <p:cNvSpPr>
            <a:spLocks noGrp="1"/>
          </p:cNvSpPr>
          <p:nvPr>
            <p:ph type="ftr" sz="quarter" idx="11"/>
          </p:nvPr>
        </p:nvSpPr>
        <p:spPr/>
        <p:txBody>
          <a:bodyPr/>
          <a:lstStyle>
            <a:lvl1pPr>
              <a:defRPr/>
            </a:lvl1pPr>
          </a:lstStyle>
          <a:p>
            <a:pPr>
              <a:defRPr/>
            </a:pPr>
            <a:endParaRPr lang="es-ES"/>
          </a:p>
        </p:txBody>
      </p:sp>
      <p:sp>
        <p:nvSpPr>
          <p:cNvPr id="6" name="21 Marcador de número de diapositiva"/>
          <p:cNvSpPr>
            <a:spLocks noGrp="1"/>
          </p:cNvSpPr>
          <p:nvPr>
            <p:ph type="sldNum" sz="quarter" idx="12"/>
          </p:nvPr>
        </p:nvSpPr>
        <p:spPr/>
        <p:txBody>
          <a:bodyPr/>
          <a:lstStyle>
            <a:lvl1pPr>
              <a:defRPr/>
            </a:lvl1pPr>
          </a:lstStyle>
          <a:p>
            <a:pPr>
              <a:defRPr/>
            </a:pPr>
            <a:fld id="{ECECCB31-BFD4-4736-9CB8-D0AF7B7C7C16}" type="slidenum">
              <a:rPr lang="es-ES"/>
              <a:pPr>
                <a:defRPr/>
              </a:pPr>
              <a:t>‹Nº›</a:t>
            </a:fld>
            <a:endParaRPr lang="es-E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0E36AEF9-A2F5-4F0B-805C-4AC43E7C51A7}"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D703278-D553-4643-8605-6049FBD2DF88}" type="slidenum">
              <a:rPr lang="es-ES"/>
              <a:pPr>
                <a:defRPr/>
              </a:pPr>
              <a:t>‹Nº›</a:t>
            </a:fld>
            <a:endParaRPr lang="es-E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8AD40FE-A7BB-4504-8109-ECBEAC4FB0BA}"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4761EB4-B5BC-4E0F-AA51-2045747153AA}" type="slidenum">
              <a:rPr lang="es-ES"/>
              <a:pPr>
                <a:defRPr/>
              </a:pPr>
              <a:t>‹Nº›</a:t>
            </a:fld>
            <a:endParaRPr lang="es-E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4596ECC-14CB-4172-A812-01A6406079C3}"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78F70CF-4425-4079-AD71-BFFB60889389}" type="slidenum">
              <a:rPr lang="es-ES"/>
              <a:pPr>
                <a:defRPr/>
              </a:pPr>
              <a:t>‹Nº›</a:t>
            </a:fld>
            <a:endParaRPr lang="es-E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2792B174-FD28-44BF-A308-AC47A0712FD5}"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8D62C9A7-B587-4790-86FB-DE8B0622B058}" type="slidenum">
              <a:rPr lang="es-ES"/>
              <a:pPr>
                <a:defRPr/>
              </a:pPr>
              <a:t>‹Nº›</a:t>
            </a:fld>
            <a:endParaRPr lang="es-E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A85F9608-6E45-4988-913A-1D0DBB0BB317}" type="datetimeFigureOut">
              <a:rPr lang="es-ES"/>
              <a:pPr>
                <a:defRPr/>
              </a:pPr>
              <a:t>27/05/2011</a:t>
            </a:fld>
            <a:endParaRPr lang="es-ES" dirty="0"/>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70E70751-69C2-4596-B760-FC899B7F831C}" type="slidenum">
              <a:rPr lang="es-ES"/>
              <a:pPr>
                <a:defRPr/>
              </a:pPr>
              <a:t>‹Nº›</a:t>
            </a:fld>
            <a:endParaRPr lang="es-E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FD2F8479-C863-4805-99A1-98373FD7FF57}" type="datetimeFigureOut">
              <a:rPr lang="es-ES"/>
              <a:pPr>
                <a:defRPr/>
              </a:pPr>
              <a:t>27/05/2011</a:t>
            </a:fld>
            <a:endParaRPr lang="es-ES" dirty="0"/>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EBA2AA32-2F51-43C8-8AD5-E986BA0329C4}" type="slidenum">
              <a:rPr lang="es-ES"/>
              <a:pPr>
                <a:defRPr/>
              </a:pPr>
              <a:t>‹Nº›</a:t>
            </a:fld>
            <a:endParaRPr lang="es-E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6E7C5AC-E474-42F0-BB70-C40BC48E0FCC}" type="datetimeFigureOut">
              <a:rPr lang="es-ES"/>
              <a:pPr>
                <a:defRPr/>
              </a:pPr>
              <a:t>27/05/2011</a:t>
            </a:fld>
            <a:endParaRPr lang="es-ES" dirty="0"/>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C753BD3D-69D1-4D8D-8ADC-720DB59887BB}" type="slidenum">
              <a:rPr lang="es-ES"/>
              <a:pPr>
                <a:defRPr/>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8E19FFFD-B921-4B20-A16B-691F8A3DB65B}"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E5D70DDF-97A5-4C78-82FC-A5CD56A40E86}" type="slidenum">
              <a:rPr lang="es-ES"/>
              <a:pPr>
                <a:defRPr/>
              </a:pPr>
              <a:t>‹Nº›</a:t>
            </a:fld>
            <a:endParaRPr lang="es-E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C7E45171-23FE-406B-8884-C1CE5CEA60D5}"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5320FBB1-743E-421C-AFF6-86529A7A0E18}" type="slidenum">
              <a:rPr lang="es-ES"/>
              <a:pPr>
                <a:defRPr/>
              </a:pPr>
              <a:t>‹Nº›</a:t>
            </a:fld>
            <a:endParaRPr lang="es-E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59DE41D-104A-42B2-A02C-EA45BED68998}"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52B03739-1396-48FC-817C-3B131E4D1D1F}" type="slidenum">
              <a:rPr lang="es-ES"/>
              <a:pPr>
                <a:defRPr/>
              </a:pPr>
              <a:t>‹Nº›</a:t>
            </a:fld>
            <a:endParaRPr lang="es-E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E170BBF-AC67-4ABA-9AB7-BBCA72B53A12}"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AEB8877-A0D4-4C9E-A6A0-5D83CEB5BCF6}" type="slidenum">
              <a:rPr lang="es-ES"/>
              <a:pPr>
                <a:defRPr/>
              </a:pPr>
              <a:t>‹Nº›</a:t>
            </a:fld>
            <a:endParaRPr lang="es-E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08D55CED-4CFF-421C-8768-B5889E376E9F}"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F10BFA02-E8D2-4500-AB87-BD041AC1FB98}" type="slidenum">
              <a:rPr lang="es-ES"/>
              <a:pPr>
                <a:defRPr/>
              </a:pPr>
              <a:t>‹Nº›</a:t>
            </a:fld>
            <a:endParaRPr lang="es-E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E4F53BE1-CDD6-4BBE-9586-3F56786735A6}"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D3077A90-83AC-406D-8DE6-6BEB8EE24E9D}" type="slidenum">
              <a:rPr lang="es-ES"/>
              <a:pPr>
                <a:defRPr/>
              </a:pPr>
              <a:t>‹Nº›</a:t>
            </a:fld>
            <a:endParaRPr lang="es-E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A88493E5-3A41-4E57-9B1F-E80FF52562CB}"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C56E7A70-13DE-4642-B6FA-9C7302733FF7}" type="slidenum">
              <a:rPr lang="es-ES"/>
              <a:pPr>
                <a:defRPr/>
              </a:pPr>
              <a:t>‹Nº›</a:t>
            </a:fld>
            <a:endParaRPr lang="es-E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EEEFDD34-FDD1-44C7-9E0A-2156FE9C075F}"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3D4F14B3-8888-4416-9F5D-625289BEF2CF}" type="slidenum">
              <a:rPr lang="es-ES"/>
              <a:pPr>
                <a:defRPr/>
              </a:pPr>
              <a:t>‹Nº›</a:t>
            </a:fld>
            <a:endParaRPr lang="es-E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E27A5465-1B20-4AD0-8460-8B9F5DB88B61}"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55CCA247-852F-46DD-98A3-58B2344274BE}" type="slidenum">
              <a:rPr lang="es-ES"/>
              <a:pPr>
                <a:defRPr/>
              </a:pPr>
              <a:t>‹Nº›</a:t>
            </a:fld>
            <a:endParaRPr lang="es-E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A0EF6362-C132-448C-85CD-399B782095AE}" type="datetimeFigureOut">
              <a:rPr lang="es-ES"/>
              <a:pPr>
                <a:defRPr/>
              </a:pPr>
              <a:t>27/05/2011</a:t>
            </a:fld>
            <a:endParaRPr lang="es-ES" dirty="0"/>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59CA5708-C5B2-4BA5-BD7D-4E1651819118}" type="slidenum">
              <a:rPr lang="es-ES"/>
              <a:pPr>
                <a:defRPr/>
              </a:pPr>
              <a:t>‹Nº›</a:t>
            </a:fld>
            <a:endParaRPr lang="es-E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5E599B16-5725-4E42-A324-743BFA2FD2E2}" type="datetimeFigureOut">
              <a:rPr lang="es-ES"/>
              <a:pPr>
                <a:defRPr/>
              </a:pPr>
              <a:t>27/05/2011</a:t>
            </a:fld>
            <a:endParaRPr lang="es-ES" dirty="0"/>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0BDD7653-4CFE-4C7C-B098-04CCA57742C9}" type="slidenum">
              <a:rPr lang="es-ES"/>
              <a:pPr>
                <a:defRPr/>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3CCCE157-8EF0-4370-AFE4-1C5ABEFBBAD5}"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6B4ABA97-F69D-4D8A-A654-31CF08D1ED23}" type="slidenum">
              <a:rPr lang="es-ES"/>
              <a:pPr>
                <a:defRPr/>
              </a:pPr>
              <a:t>‹Nº›</a:t>
            </a:fld>
            <a:endParaRPr lang="es-E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6206777-1214-422F-ABDD-D97DD728A1B8}" type="datetimeFigureOut">
              <a:rPr lang="es-ES"/>
              <a:pPr>
                <a:defRPr/>
              </a:pPr>
              <a:t>27/05/2011</a:t>
            </a:fld>
            <a:endParaRPr lang="es-ES" dirty="0"/>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7F17CA3E-0B8A-4AA5-B664-21B36C9C6762}" type="slidenum">
              <a:rPr lang="es-ES"/>
              <a:pPr>
                <a:defRPr/>
              </a:pPr>
              <a:t>‹Nº›</a:t>
            </a:fld>
            <a:endParaRPr lang="es-E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5502FA0-00DC-4715-8AD6-E7398B6F3A95}"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66BFBF9-D090-4266-B713-4D939AC7353A}" type="slidenum">
              <a:rPr lang="es-ES"/>
              <a:pPr>
                <a:defRPr/>
              </a:pPr>
              <a:t>‹Nº›</a:t>
            </a:fld>
            <a:endParaRPr lang="es-E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F6981C0-7B3D-44FB-9022-5677AA03F9BA}"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47C660A2-6BA5-464A-B419-353121942E2A}" type="slidenum">
              <a:rPr lang="es-ES"/>
              <a:pPr>
                <a:defRPr/>
              </a:pPr>
              <a:t>‹Nº›</a:t>
            </a:fld>
            <a:endParaRPr lang="es-E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9884DBB4-FF6B-4DCB-84DE-F82399646E8C}"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666BBAE-FD06-4DF1-95F8-597180E02730}" type="slidenum">
              <a:rPr lang="es-ES"/>
              <a:pPr>
                <a:defRPr/>
              </a:pPr>
              <a:t>‹Nº›</a:t>
            </a:fld>
            <a:endParaRPr lang="es-E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BB4F1DA-0B6C-45EF-AD32-B082921BE937}" type="datetimeFigureOut">
              <a:rPr lang="es-ES"/>
              <a:pPr>
                <a:defRPr/>
              </a:pPr>
              <a:t>27/05/2011</a:t>
            </a:fld>
            <a:endParaRPr lang="es-ES" dirty="0"/>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6273D309-548F-4EE8-B3F6-AA115525E046}" type="slidenum">
              <a:rPr lang="es-ES"/>
              <a:pPr>
                <a:defRPr/>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7BCABA89-B80D-4278-A1E9-90CD347B7E09}" type="datetimeFigureOut">
              <a:rPr lang="es-ES"/>
              <a:pPr>
                <a:defRPr/>
              </a:pPr>
              <a:t>27/05/2011</a:t>
            </a:fld>
            <a:endParaRPr lang="es-ES" dirty="0"/>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577A9AAE-415C-485E-BD7E-C2749B541582}" type="slidenum">
              <a:rPr lang="es-ES"/>
              <a:pPr>
                <a:defRPr/>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89256B92-2609-4DBD-A492-62D03CC6EFBB}" type="datetimeFigureOut">
              <a:rPr lang="es-ES"/>
              <a:pPr>
                <a:defRPr/>
              </a:pPr>
              <a:t>27/05/2011</a:t>
            </a:fld>
            <a:endParaRPr lang="es-ES" dirty="0"/>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226ACB1C-C656-40A0-BE4C-96B92C30623C}" type="slidenum">
              <a:rPr lang="es-ES"/>
              <a:pPr>
                <a:defRPr/>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405316D9-43AC-4EDE-A4DA-16E67D622C01}" type="datetimeFigureOut">
              <a:rPr lang="es-ES"/>
              <a:pPr>
                <a:defRPr/>
              </a:pPr>
              <a:t>27/05/2011</a:t>
            </a:fld>
            <a:endParaRPr lang="es-ES" dirty="0"/>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0CF9CF96-0315-487E-A215-453F540D4A34}" type="slidenum">
              <a:rPr lang="es-ES"/>
              <a:pPr>
                <a:defRPr/>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5EB7319-6175-4109-A017-78C219403D5D}"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1864BDB1-F7E4-4BC6-9C41-0B367B474B2B}" type="slidenum">
              <a:rPr lang="es-ES"/>
              <a:pPr>
                <a:defRPr/>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9D32CD6D-B54C-4947-8EA3-285C710B7CAB}" type="datetimeFigureOut">
              <a:rPr lang="es-ES"/>
              <a:pPr>
                <a:defRPr/>
              </a:pPr>
              <a:t>27/05/2011</a:t>
            </a:fld>
            <a:endParaRPr lang="es-ES" dirty="0"/>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A88D0042-79A4-4801-8B77-23B151528D85}" type="slidenum">
              <a:rPr lang="es-ES"/>
              <a:pPr>
                <a:defRPr/>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7D0E2131-0301-4F52-8783-27DB5539E2EF}" type="datetimeFigureOut">
              <a:rPr lang="es-ES"/>
              <a:pPr>
                <a:defRPr/>
              </a:pPr>
              <a:t>27/05/2011</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D4E7689-30FC-45AF-BF89-911DAB74B0AD}" type="slidenum">
              <a:rPr lang="es-ES"/>
              <a:pPr>
                <a:defRPr/>
              </a:pPr>
              <a:t>‹Nº›</a:t>
            </a:fld>
            <a:endParaRPr lang="es-ES" dirty="0"/>
          </a:p>
        </p:txBody>
      </p:sp>
    </p:spTree>
  </p:cSld>
  <p:clrMap bg1="dk1" tx1="lt1" bg2="dk2" tx2="lt2" accent1="accent1" accent2="accent2" accent3="accent3" accent4="accent4" accent5="accent5" accent6="accent6" hlink="hlink" folHlink="folHlink"/>
  <p:sldLayoutIdLst>
    <p:sldLayoutId id="2147483796" r:id="rId1"/>
    <p:sldLayoutId id="2147483795" r:id="rId2"/>
    <p:sldLayoutId id="2147483794" r:id="rId3"/>
    <p:sldLayoutId id="2147483793" r:id="rId4"/>
    <p:sldLayoutId id="2147483792" r:id="rId5"/>
    <p:sldLayoutId id="2147483791" r:id="rId6"/>
    <p:sldLayoutId id="2147483790" r:id="rId7"/>
    <p:sldLayoutId id="2147483789" r:id="rId8"/>
    <p:sldLayoutId id="2147483788" r:id="rId9"/>
    <p:sldLayoutId id="2147483787" r:id="rId10"/>
    <p:sldLayoutId id="214748378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314" name="8 Marcador de texto"/>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4" name="23 Marcador de fecha"/>
          <p:cNvSpPr>
            <a:spLocks noGrp="1"/>
          </p:cNvSpPr>
          <p:nvPr>
            <p:ph type="dt" sz="half" idx="2"/>
          </p:nvPr>
        </p:nvSpPr>
        <p:spPr>
          <a:xfrm>
            <a:off x="5791200" y="6203950"/>
            <a:ext cx="2590800" cy="384175"/>
          </a:xfrm>
          <a:prstGeom prst="rect">
            <a:avLst/>
          </a:prstGeom>
        </p:spPr>
        <p:txBody>
          <a:bodyPr vert="horz" anchor="ctr" anchorCtr="0"/>
          <a:lstStyle>
            <a:lvl1pPr algn="l" eaLnBrk="1" fontAlgn="auto" latinLnBrk="0" hangingPunct="1">
              <a:spcBef>
                <a:spcPts val="0"/>
              </a:spcBef>
              <a:spcAft>
                <a:spcPts val="0"/>
              </a:spcAft>
              <a:defRPr kumimoji="0" sz="1200" smtClean="0">
                <a:solidFill>
                  <a:schemeClr val="tx2"/>
                </a:solidFill>
                <a:latin typeface="+mn-lt"/>
              </a:defRPr>
            </a:lvl1pPr>
          </a:lstStyle>
          <a:p>
            <a:pPr>
              <a:defRPr/>
            </a:pPr>
            <a:fld id="{1CA9403C-2F10-40D6-B1A5-4157AA07A787}" type="datetimeFigureOut">
              <a:rPr lang="es-ES"/>
              <a:pPr>
                <a:defRPr/>
              </a:pPr>
              <a:t>27/05/2011</a:t>
            </a:fld>
            <a:endParaRPr lang="es-ES" dirty="0"/>
          </a:p>
        </p:txBody>
      </p:sp>
      <p:sp>
        <p:nvSpPr>
          <p:cNvPr id="10" name="9 Marcador de pie de página"/>
          <p:cNvSpPr>
            <a:spLocks noGrp="1"/>
          </p:cNvSpPr>
          <p:nvPr>
            <p:ph type="ftr" sz="quarter" idx="3"/>
          </p:nvPr>
        </p:nvSpPr>
        <p:spPr>
          <a:xfrm>
            <a:off x="2133600" y="6203950"/>
            <a:ext cx="3581400" cy="384175"/>
          </a:xfrm>
          <a:prstGeom prst="rect">
            <a:avLst/>
          </a:prstGeom>
        </p:spPr>
        <p:txBody>
          <a:bodyPr vert="horz" anchor="ctr" anchorCtr="0"/>
          <a:lstStyle>
            <a:lvl1pPr algn="r" eaLnBrk="1" fontAlgn="auto" latinLnBrk="0" hangingPunct="1">
              <a:spcBef>
                <a:spcPts val="0"/>
              </a:spcBef>
              <a:spcAft>
                <a:spcPts val="0"/>
              </a:spcAft>
              <a:defRPr kumimoji="0" sz="1200" dirty="0">
                <a:solidFill>
                  <a:schemeClr val="tx2"/>
                </a:solidFill>
                <a:latin typeface="+mn-lt"/>
              </a:defRPr>
            </a:lvl1pPr>
          </a:lstStyle>
          <a:p>
            <a:pPr>
              <a:defRPr/>
            </a:pPr>
            <a:endParaRPr lang="es-ES"/>
          </a:p>
        </p:txBody>
      </p:sp>
      <p:sp>
        <p:nvSpPr>
          <p:cNvPr id="22" name="21 Marcador de número de diapositiva"/>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fontAlgn="auto" latinLnBrk="0" hangingPunct="1">
              <a:spcBef>
                <a:spcPts val="0"/>
              </a:spcBef>
              <a:spcAft>
                <a:spcPts val="0"/>
              </a:spcAft>
              <a:defRPr kumimoji="0" sz="1600" baseline="0" smtClean="0">
                <a:solidFill>
                  <a:schemeClr val="tx2"/>
                </a:solidFill>
                <a:latin typeface="+mn-lt"/>
              </a:defRPr>
            </a:lvl1pPr>
          </a:lstStyle>
          <a:p>
            <a:pPr>
              <a:defRPr/>
            </a:pPr>
            <a:fld id="{8B7E751F-41C8-40A3-A013-DC8498066F7C}" type="slidenum">
              <a:rPr lang="es-ES"/>
              <a:pPr>
                <a:defRPr/>
              </a:pPr>
              <a:t>‹Nº›</a:t>
            </a:fld>
            <a:endParaRPr lang="es-ES" dirty="0"/>
          </a:p>
        </p:txBody>
      </p:sp>
      <p:sp>
        <p:nvSpPr>
          <p:cNvPr id="5" name="4 Marcador de título"/>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s-ES" smtClean="0"/>
              <a:t>Haga clic para modificar el estilo de título del patrón</a:t>
            </a:r>
            <a:endParaRPr lang="en-US"/>
          </a:p>
        </p:txBody>
      </p:sp>
    </p:spTree>
  </p:cSld>
  <p:clrMap bg1="dk1" tx1="lt1" bg2="dk2" tx2="lt2" accent1="accent1" accent2="accent2" accent3="accent3" accent4="accent4" accent5="accent5" accent6="accent6" hlink="hlink" folHlink="folHlink"/>
  <p:sldLayoutIdLst>
    <p:sldLayoutId id="2147483825" r:id="rId1"/>
    <p:sldLayoutId id="2147483802" r:id="rId2"/>
    <p:sldLayoutId id="2147483826" r:id="rId3"/>
    <p:sldLayoutId id="2147483801" r:id="rId4"/>
    <p:sldLayoutId id="2147483827" r:id="rId5"/>
    <p:sldLayoutId id="2147483800" r:id="rId6"/>
    <p:sldLayoutId id="2147483799" r:id="rId7"/>
    <p:sldLayoutId id="2147483828" r:id="rId8"/>
    <p:sldLayoutId id="2147483829" r:id="rId9"/>
    <p:sldLayoutId id="2147483798" r:id="rId10"/>
    <p:sldLayoutId id="2147483797" r:id="rId11"/>
  </p:sldLayoutIdLst>
  <p:txStyles>
    <p:titleStyle>
      <a:lvl1pPr algn="l" rtl="0" fontAlgn="base">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fontAlgn="base">
        <a:spcBef>
          <a:spcPct val="0"/>
        </a:spcBef>
        <a:spcAft>
          <a:spcPct val="0"/>
        </a:spcAft>
        <a:defRPr sz="4200">
          <a:solidFill>
            <a:srgbClr val="F9F9F9"/>
          </a:solidFill>
          <a:latin typeface="Constantia" pitchFamily="18" charset="0"/>
        </a:defRPr>
      </a:lvl2pPr>
      <a:lvl3pPr algn="l" rtl="0" fontAlgn="base">
        <a:spcBef>
          <a:spcPct val="0"/>
        </a:spcBef>
        <a:spcAft>
          <a:spcPct val="0"/>
        </a:spcAft>
        <a:defRPr sz="4200">
          <a:solidFill>
            <a:srgbClr val="F9F9F9"/>
          </a:solidFill>
          <a:latin typeface="Constantia" pitchFamily="18" charset="0"/>
        </a:defRPr>
      </a:lvl3pPr>
      <a:lvl4pPr algn="l" rtl="0" fontAlgn="base">
        <a:spcBef>
          <a:spcPct val="0"/>
        </a:spcBef>
        <a:spcAft>
          <a:spcPct val="0"/>
        </a:spcAft>
        <a:defRPr sz="4200">
          <a:solidFill>
            <a:srgbClr val="F9F9F9"/>
          </a:solidFill>
          <a:latin typeface="Constantia" pitchFamily="18" charset="0"/>
        </a:defRPr>
      </a:lvl4pPr>
      <a:lvl5pPr algn="l" rtl="0" fontAlgn="base">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fontAlgn="base">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fontAlgn="base">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fontAlgn="base">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fontAlgn="base">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fontAlgn="base">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25603"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E7FDF17D-332B-4DA8-B39C-4E57FD040C38}" type="datetimeFigureOut">
              <a:rPr lang="es-ES"/>
              <a:pPr>
                <a:defRPr/>
              </a:pPr>
              <a:t>27/05/2011</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2342533C-9559-407D-938D-6D7C892E4273}"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813" r:id="rId1"/>
    <p:sldLayoutId id="2147483812" r:id="rId2"/>
    <p:sldLayoutId id="2147483811" r:id="rId3"/>
    <p:sldLayoutId id="2147483810" r:id="rId4"/>
    <p:sldLayoutId id="2147483809" r:id="rId5"/>
    <p:sldLayoutId id="2147483808" r:id="rId6"/>
    <p:sldLayoutId id="2147483807" r:id="rId7"/>
    <p:sldLayoutId id="2147483806" r:id="rId8"/>
    <p:sldLayoutId id="2147483805" r:id="rId9"/>
    <p:sldLayoutId id="2147483804" r:id="rId10"/>
    <p:sldLayoutId id="21474838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37891"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39386D84-16C9-4C37-B1C7-25AEE9108A31}" type="datetimeFigureOut">
              <a:rPr lang="es-ES"/>
              <a:pPr>
                <a:defRPr/>
              </a:pPr>
              <a:t>27/05/2011</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33C76B1-23AC-4B56-9A29-A4B47F191C44}" type="slidenum">
              <a:rPr lang="es-ES"/>
              <a:pPr>
                <a:defRPr/>
              </a:pPr>
              <a:t>‹Nº›</a:t>
            </a:fld>
            <a:endParaRPr lang="es-ES" dirty="0"/>
          </a:p>
        </p:txBody>
      </p:sp>
    </p:spTree>
  </p:cSld>
  <p:clrMap bg1="lt1" tx1="dk1" bg2="lt2" tx2="dk2" accent1="accent1" accent2="accent2" accent3="accent3" accent4="accent4" accent5="accent5" accent6="accent6" hlink="hlink" folHlink="folHlink"/>
  <p:sldLayoutIdLst>
    <p:sldLayoutId id="2147483824" r:id="rId1"/>
    <p:sldLayoutId id="2147483823" r:id="rId2"/>
    <p:sldLayoutId id="2147483822" r:id="rId3"/>
    <p:sldLayoutId id="2147483821" r:id="rId4"/>
    <p:sldLayoutId id="2147483820" r:id="rId5"/>
    <p:sldLayoutId id="2147483819" r:id="rId6"/>
    <p:sldLayoutId id="2147483818" r:id="rId7"/>
    <p:sldLayoutId id="2147483817" r:id="rId8"/>
    <p:sldLayoutId id="2147483816" r:id="rId9"/>
    <p:sldLayoutId id="2147483815" r:id="rId10"/>
    <p:sldLayoutId id="214748381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asturiastramita.es/wp-content/uploads/2010/03/muniellos-II.jp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 Target="slide1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hyperlink" Target="http://www.iescasasviejas.net/salus/SALUS%20DOCUMENTOS/2BHGEHU/portada.htm" TargetMode="External"/><Relationship Id="rId3" Type="http://schemas.openxmlformats.org/officeDocument/2006/relationships/hyperlink" Target="http://www.fotosvalencia.es/" TargetMode="External"/><Relationship Id="rId7" Type="http://schemas.openxmlformats.org/officeDocument/2006/relationships/hyperlink" Target="http://algargos.lacoctelera.net/" TargetMode="External"/><Relationship Id="rId2" Type="http://schemas.openxmlformats.org/officeDocument/2006/relationships/hyperlink" Target="http://personales.ya.com/isaacbuzo" TargetMode="External"/><Relationship Id="rId1" Type="http://schemas.openxmlformats.org/officeDocument/2006/relationships/slideLayout" Target="../slideLayouts/slideLayout7.xml"/><Relationship Id="rId6" Type="http://schemas.openxmlformats.org/officeDocument/2006/relationships/hyperlink" Target="http://estrabon.wordpress.com/" TargetMode="External"/><Relationship Id="rId5" Type="http://schemas.openxmlformats.org/officeDocument/2006/relationships/hyperlink" Target="http://vkgeografiabat.blogspot.com/" TargetMode="External"/><Relationship Id="rId4" Type="http://schemas.openxmlformats.org/officeDocument/2006/relationships/hyperlink" Target="http://pedrocolmenero.googlepages.com/" TargetMode="External"/><Relationship Id="rId9" Type="http://schemas.openxmlformats.org/officeDocument/2006/relationships/hyperlink" Target="file:///C:\Documents%20and%20Settings\ELEVE07\Local%20Settings\Temp\es.wikipedia.or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2 Imagen" descr="paisaje_7.jpg"/>
          <p:cNvPicPr>
            <a:picLocks noChangeAspect="1"/>
          </p:cNvPicPr>
          <p:nvPr/>
        </p:nvPicPr>
        <p:blipFill>
          <a:blip r:embed="rId2" cstate="print">
            <a:lum bright="20000" contrast="40000"/>
          </a:blip>
          <a:srcRect/>
          <a:stretch>
            <a:fillRect/>
          </a:stretch>
        </p:blipFill>
        <p:spPr bwMode="auto">
          <a:xfrm>
            <a:off x="0" y="0"/>
            <a:ext cx="9144000" cy="6858000"/>
          </a:xfrm>
          <a:prstGeom prst="rect">
            <a:avLst/>
          </a:prstGeom>
          <a:noFill/>
          <a:ln w="9525">
            <a:noFill/>
            <a:miter lim="800000"/>
            <a:headEnd/>
            <a:tailEnd/>
          </a:ln>
        </p:spPr>
      </p:pic>
      <p:sp>
        <p:nvSpPr>
          <p:cNvPr id="5" name="1 Título"/>
          <p:cNvSpPr>
            <a:spLocks noGrp="1"/>
          </p:cNvSpPr>
          <p:nvPr>
            <p:ph type="ctrTitle"/>
          </p:nvPr>
        </p:nvSpPr>
        <p:spPr>
          <a:xfrm>
            <a:off x="0" y="714375"/>
            <a:ext cx="9144000" cy="1470025"/>
          </a:xfrm>
        </p:spPr>
        <p:txBody>
          <a:bodyPr rtlCol="0">
            <a:noAutofit/>
          </a:bodyPr>
          <a:lstStyle/>
          <a:p>
            <a:pPr fontAlgn="auto">
              <a:spcAft>
                <a:spcPts val="0"/>
              </a:spcAft>
              <a:defRPr/>
            </a:pPr>
            <a:r>
              <a:rPr lang="es-ES" sz="6000" b="1" u="sng" dirty="0" smtClean="0">
                <a:solidFill>
                  <a:schemeClr val="accent2">
                    <a:lumMod val="10000"/>
                  </a:schemeClr>
                </a:solidFill>
              </a:rPr>
              <a:t>LOS PAISAJES NATURALES </a:t>
            </a:r>
            <a:br>
              <a:rPr lang="es-ES" sz="6000" b="1" u="sng" dirty="0" smtClean="0">
                <a:solidFill>
                  <a:schemeClr val="accent2">
                    <a:lumMod val="10000"/>
                  </a:schemeClr>
                </a:solidFill>
              </a:rPr>
            </a:br>
            <a:r>
              <a:rPr lang="es-ES" sz="6000" b="1" u="sng" dirty="0" smtClean="0">
                <a:solidFill>
                  <a:schemeClr val="accent2">
                    <a:lumMod val="10000"/>
                  </a:schemeClr>
                </a:solidFill>
              </a:rPr>
              <a:t>Y LAS INTERRELACIONES NATURALEZA-SOCIEDAD</a:t>
            </a:r>
            <a:endParaRPr lang="es-ES" sz="6000" b="1" u="sng" dirty="0">
              <a:solidFill>
                <a:schemeClr val="accent2">
                  <a:lumMod val="10000"/>
                </a:schemeClr>
              </a:solidFill>
            </a:endParaRPr>
          </a:p>
        </p:txBody>
      </p:sp>
      <p:sp>
        <p:nvSpPr>
          <p:cNvPr id="6" name="5 Rectángulo"/>
          <p:cNvSpPr/>
          <p:nvPr/>
        </p:nvSpPr>
        <p:spPr>
          <a:xfrm>
            <a:off x="6286512" y="4572008"/>
            <a:ext cx="2857488" cy="1815882"/>
          </a:xfrm>
          <a:prstGeom prst="rect">
            <a:avLst/>
          </a:prstGeom>
          <a:noFill/>
        </p:spPr>
        <p:txBody>
          <a:bodyPr>
            <a:spAutoFit/>
          </a:bodyPr>
          <a:lstStyle/>
          <a:p>
            <a:pPr algn="ctr" fontAlgn="auto">
              <a:spcBef>
                <a:spcPts val="0"/>
              </a:spcBef>
              <a:spcAft>
                <a:spcPts val="0"/>
              </a:spcAft>
              <a:defRPr/>
            </a:pPr>
            <a:r>
              <a:rPr lang="es-E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Virginia NOGUÉS</a:t>
            </a:r>
          </a:p>
          <a:p>
            <a:pPr algn="ctr" fontAlgn="auto">
              <a:spcBef>
                <a:spcPts val="0"/>
              </a:spcBef>
              <a:spcAft>
                <a:spcPts val="0"/>
              </a:spcAft>
              <a:defRPr/>
            </a:pPr>
            <a:r>
              <a:rPr lang="es-E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Blanca ORTIZ</a:t>
            </a:r>
          </a:p>
          <a:p>
            <a:pPr algn="ctr" fontAlgn="auto">
              <a:spcBef>
                <a:spcPts val="0"/>
              </a:spcBef>
              <a:spcAft>
                <a:spcPts val="0"/>
              </a:spcAft>
              <a:defRPr/>
            </a:pPr>
            <a:r>
              <a:rPr lang="es-E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Marta HUGUET </a:t>
            </a:r>
          </a:p>
          <a:p>
            <a:pPr algn="ctr" fontAlgn="auto">
              <a:spcBef>
                <a:spcPts val="0"/>
              </a:spcBef>
              <a:spcAft>
                <a:spcPts val="0"/>
              </a:spcAft>
              <a:defRPr/>
            </a:pPr>
            <a:r>
              <a:rPr lang="es-ES"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rPr>
              <a:t>    1ère L/ES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71604" y="0"/>
            <a:ext cx="5944256" cy="923330"/>
          </a:xfrm>
          <a:prstGeom prst="rect">
            <a:avLst/>
          </a:prstGeom>
          <a:noFill/>
        </p:spPr>
        <p:txBody>
          <a:bodyPr wrap="none">
            <a:spAutoFit/>
          </a:bodyPr>
          <a:lstStyle/>
          <a:p>
            <a:pPr algn="ctr" fontAlgn="auto">
              <a:spcBef>
                <a:spcPts val="0"/>
              </a:spcBef>
              <a:spcAft>
                <a:spcPts val="0"/>
              </a:spcAft>
              <a:defRPr/>
            </a:pPr>
            <a:r>
              <a:rPr lang="es-ES"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Parques Regionales </a:t>
            </a:r>
          </a:p>
        </p:txBody>
      </p:sp>
      <p:pic>
        <p:nvPicPr>
          <p:cNvPr id="61442" name="5 Imagen" descr="jo.png"/>
          <p:cNvPicPr>
            <a:picLocks noChangeAspect="1"/>
          </p:cNvPicPr>
          <p:nvPr/>
        </p:nvPicPr>
        <p:blipFill>
          <a:blip r:embed="rId2" cstate="print"/>
          <a:srcRect/>
          <a:stretch>
            <a:fillRect/>
          </a:stretch>
        </p:blipFill>
        <p:spPr bwMode="auto">
          <a:xfrm>
            <a:off x="428625" y="1000125"/>
            <a:ext cx="8305800" cy="5605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3 Imagen" descr="4494079223_86a2839d9f.jpg"/>
          <p:cNvPicPr>
            <a:picLocks noChangeAspect="1"/>
          </p:cNvPicPr>
          <p:nvPr/>
        </p:nvPicPr>
        <p:blipFill>
          <a:blip r:embed="rId2" cstate="print"/>
          <a:srcRect/>
          <a:stretch>
            <a:fillRect/>
          </a:stretch>
        </p:blipFill>
        <p:spPr bwMode="auto">
          <a:xfrm>
            <a:off x="4357688" y="285750"/>
            <a:ext cx="4532312" cy="3000375"/>
          </a:xfrm>
          <a:prstGeom prst="rect">
            <a:avLst/>
          </a:prstGeom>
          <a:noFill/>
          <a:ln w="9525">
            <a:noFill/>
            <a:miter lim="800000"/>
            <a:headEnd/>
            <a:tailEnd/>
          </a:ln>
        </p:spPr>
      </p:pic>
      <p:sp>
        <p:nvSpPr>
          <p:cNvPr id="5" name="4 Rectángulo"/>
          <p:cNvSpPr/>
          <p:nvPr/>
        </p:nvSpPr>
        <p:spPr>
          <a:xfrm>
            <a:off x="1071563" y="285750"/>
            <a:ext cx="3143250" cy="708025"/>
          </a:xfrm>
          <a:prstGeom prst="rect">
            <a:avLst/>
          </a:prstGeom>
          <a:ln>
            <a:solidFill>
              <a:schemeClr val="accent2">
                <a:lumMod val="10000"/>
              </a:schemeClr>
            </a:solidFill>
          </a:ln>
        </p:spPr>
        <p:txBody>
          <a:bodyPr>
            <a:spAutoFit/>
          </a:bodyPr>
          <a:lstStyle/>
          <a:p>
            <a:pPr fontAlgn="auto">
              <a:spcBef>
                <a:spcPts val="0"/>
              </a:spcBef>
              <a:spcAft>
                <a:spcPts val="0"/>
              </a:spcAft>
              <a:defRPr/>
            </a:pPr>
            <a:r>
              <a:rPr lang="pt-BR" sz="2000" dirty="0">
                <a:solidFill>
                  <a:schemeClr val="accent2">
                    <a:lumMod val="10000"/>
                  </a:schemeClr>
                </a:solidFill>
                <a:latin typeface="+mn-lt"/>
              </a:rPr>
              <a:t>Parque Regional de Cabo de Cope, </a:t>
            </a:r>
            <a:r>
              <a:rPr lang="es-ES" sz="2000" dirty="0">
                <a:solidFill>
                  <a:schemeClr val="accent2">
                    <a:lumMod val="10000"/>
                  </a:schemeClr>
                </a:solidFill>
                <a:latin typeface="+mn-lt"/>
              </a:rPr>
              <a:t>Murcia</a:t>
            </a:r>
          </a:p>
        </p:txBody>
      </p:sp>
      <p:pic>
        <p:nvPicPr>
          <p:cNvPr id="62467" name="Picture 2" descr="http://download.agefotostock.com/fotos/bajaage/cached/577942/ESY-000551887.jpg"/>
          <p:cNvPicPr>
            <a:picLocks noChangeAspect="1" noChangeArrowheads="1"/>
          </p:cNvPicPr>
          <p:nvPr/>
        </p:nvPicPr>
        <p:blipFill>
          <a:blip r:embed="rId3" cstate="print"/>
          <a:srcRect/>
          <a:stretch>
            <a:fillRect/>
          </a:stretch>
        </p:blipFill>
        <p:spPr bwMode="auto">
          <a:xfrm>
            <a:off x="285750" y="3286125"/>
            <a:ext cx="4729163" cy="3281363"/>
          </a:xfrm>
          <a:prstGeom prst="rect">
            <a:avLst/>
          </a:prstGeom>
          <a:noFill/>
          <a:ln w="9525">
            <a:noFill/>
            <a:miter lim="800000"/>
            <a:headEnd/>
            <a:tailEnd/>
          </a:ln>
        </p:spPr>
      </p:pic>
      <p:sp>
        <p:nvSpPr>
          <p:cNvPr id="7" name="6 Rectángulo"/>
          <p:cNvSpPr/>
          <p:nvPr/>
        </p:nvSpPr>
        <p:spPr>
          <a:xfrm>
            <a:off x="5214938" y="5286375"/>
            <a:ext cx="3286125" cy="1016000"/>
          </a:xfrm>
          <a:prstGeom prst="rect">
            <a:avLst/>
          </a:prstGeom>
          <a:ln>
            <a:solidFill>
              <a:schemeClr val="accent2">
                <a:lumMod val="10000"/>
              </a:schemeClr>
            </a:solidFill>
          </a:ln>
        </p:spPr>
        <p:txBody>
          <a:bodyPr>
            <a:spAutoFit/>
          </a:bodyPr>
          <a:lstStyle/>
          <a:p>
            <a:pPr fontAlgn="auto">
              <a:spcBef>
                <a:spcPts val="0"/>
              </a:spcBef>
              <a:spcAft>
                <a:spcPts val="0"/>
              </a:spcAft>
              <a:defRPr/>
            </a:pPr>
            <a:r>
              <a:rPr lang="es-ES" sz="2000" dirty="0">
                <a:solidFill>
                  <a:schemeClr val="accent2">
                    <a:lumMod val="10000"/>
                  </a:schemeClr>
                </a:solidFill>
                <a:latin typeface="+mn-lt"/>
              </a:rPr>
              <a:t>Parque Regional de la Cuenca Alta del Manzanares, Comunidad de Madrid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85918" y="0"/>
            <a:ext cx="5628978" cy="923330"/>
          </a:xfrm>
          <a:prstGeom prst="rect">
            <a:avLst/>
          </a:prstGeom>
          <a:noFill/>
        </p:spPr>
        <p:txBody>
          <a:bodyPr wrap="none">
            <a:spAutoFit/>
          </a:bodyPr>
          <a:lstStyle/>
          <a:p>
            <a:pPr algn="ctr" fontAlgn="auto">
              <a:spcBef>
                <a:spcPts val="0"/>
              </a:spcBef>
              <a:spcAft>
                <a:spcPts val="0"/>
              </a:spcAft>
              <a:defRPr/>
            </a:pPr>
            <a:r>
              <a:rPr lang="es-ES"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Parques Naturales </a:t>
            </a:r>
          </a:p>
        </p:txBody>
      </p:sp>
      <p:pic>
        <p:nvPicPr>
          <p:cNvPr id="63490" name="Picture 6" descr="http://www.mca-hotels.com/uploads/imgfitxes/mondrago.jpg"/>
          <p:cNvPicPr>
            <a:picLocks noChangeAspect="1" noChangeArrowheads="1"/>
          </p:cNvPicPr>
          <p:nvPr/>
        </p:nvPicPr>
        <p:blipFill>
          <a:blip r:embed="rId2" cstate="print"/>
          <a:srcRect/>
          <a:stretch>
            <a:fillRect/>
          </a:stretch>
        </p:blipFill>
        <p:spPr bwMode="auto">
          <a:xfrm>
            <a:off x="500063" y="785813"/>
            <a:ext cx="8286750" cy="2606675"/>
          </a:xfrm>
          <a:prstGeom prst="rect">
            <a:avLst/>
          </a:prstGeom>
          <a:noFill/>
          <a:ln w="9525">
            <a:noFill/>
            <a:miter lim="800000"/>
            <a:headEnd/>
            <a:tailEnd/>
          </a:ln>
        </p:spPr>
      </p:pic>
      <p:sp>
        <p:nvSpPr>
          <p:cNvPr id="10" name="9 CuadroTexto"/>
          <p:cNvSpPr txBox="1"/>
          <p:nvPr/>
        </p:nvSpPr>
        <p:spPr>
          <a:xfrm>
            <a:off x="285750" y="3500438"/>
            <a:ext cx="4244975"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Parque Natural de Mondragó, Mallorca</a:t>
            </a:r>
          </a:p>
        </p:txBody>
      </p:sp>
      <p:pic>
        <p:nvPicPr>
          <p:cNvPr id="63492" name="Picture 12" descr="http://esphoto980x880.mnstatic.com/parque-natural-sierra-de-las-nieves_87127.jpg"/>
          <p:cNvPicPr>
            <a:picLocks noChangeAspect="1" noChangeArrowheads="1"/>
          </p:cNvPicPr>
          <p:nvPr/>
        </p:nvPicPr>
        <p:blipFill>
          <a:blip r:embed="rId3" cstate="print"/>
          <a:srcRect/>
          <a:stretch>
            <a:fillRect/>
          </a:stretch>
        </p:blipFill>
        <p:spPr bwMode="auto">
          <a:xfrm>
            <a:off x="4786313" y="3587750"/>
            <a:ext cx="4357687" cy="3270250"/>
          </a:xfrm>
          <a:prstGeom prst="rect">
            <a:avLst/>
          </a:prstGeom>
          <a:noFill/>
          <a:ln w="9525">
            <a:noFill/>
            <a:miter lim="800000"/>
            <a:headEnd/>
            <a:tailEnd/>
          </a:ln>
        </p:spPr>
      </p:pic>
      <p:sp>
        <p:nvSpPr>
          <p:cNvPr id="14" name="13 CuadroTexto"/>
          <p:cNvSpPr txBox="1"/>
          <p:nvPr/>
        </p:nvSpPr>
        <p:spPr>
          <a:xfrm>
            <a:off x="1428750" y="5786438"/>
            <a:ext cx="3270250" cy="708025"/>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Parque Natural de Las Nieves</a:t>
            </a:r>
            <a:r>
              <a:rPr lang="es-ES" dirty="0">
                <a:solidFill>
                  <a:schemeClr val="accent2">
                    <a:lumMod val="10000"/>
                  </a:schemeClr>
                </a:solidFill>
                <a:latin typeface="+mn-lt"/>
              </a:rPr>
              <a:t>,</a:t>
            </a:r>
            <a:endParaRPr lang="es-ES" sz="2000" dirty="0">
              <a:solidFill>
                <a:schemeClr val="accent2">
                  <a:lumMod val="10000"/>
                </a:schemeClr>
              </a:solidFill>
              <a:latin typeface="+mn-lt"/>
            </a:endParaRPr>
          </a:p>
          <a:p>
            <a:pPr fontAlgn="auto">
              <a:spcBef>
                <a:spcPts val="0"/>
              </a:spcBef>
              <a:spcAft>
                <a:spcPts val="0"/>
              </a:spcAft>
              <a:defRPr/>
            </a:pPr>
            <a:r>
              <a:rPr lang="es-ES" sz="2000" dirty="0">
                <a:solidFill>
                  <a:schemeClr val="accent2">
                    <a:lumMod val="10000"/>
                  </a:schemeClr>
                </a:solidFill>
                <a:latin typeface="+mn-lt"/>
              </a:rPr>
              <a:t> La Palma, Canarias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50" y="285750"/>
            <a:ext cx="3867150" cy="584200"/>
          </a:xfrm>
          <a:prstGeom prst="rect">
            <a:avLst/>
          </a:prstGeom>
        </p:spPr>
        <p:txBody>
          <a:bodyPr>
            <a:spAutoFit/>
          </a:bodyPr>
          <a:lstStyle/>
          <a:p>
            <a:pPr marL="514350" indent="-514350" fontAlgn="auto">
              <a:spcBef>
                <a:spcPts val="0"/>
              </a:spcBef>
              <a:spcAft>
                <a:spcPts val="0"/>
              </a:spcAft>
              <a:defRPr/>
            </a:pPr>
            <a:r>
              <a:rPr lang="es-ES" sz="3200" b="1" i="1" dirty="0">
                <a:solidFill>
                  <a:schemeClr val="accent3">
                    <a:lumMod val="75000"/>
                  </a:schemeClr>
                </a:solidFill>
                <a:latin typeface="+mn-lt"/>
              </a:rPr>
              <a:t>2. Reservas Naturales</a:t>
            </a:r>
          </a:p>
        </p:txBody>
      </p:sp>
      <p:sp>
        <p:nvSpPr>
          <p:cNvPr id="5" name="4 Rectángulo"/>
          <p:cNvSpPr/>
          <p:nvPr/>
        </p:nvSpPr>
        <p:spPr>
          <a:xfrm>
            <a:off x="0" y="714375"/>
            <a:ext cx="9144000" cy="1816100"/>
          </a:xfrm>
          <a:prstGeom prst="rect">
            <a:avLst/>
          </a:prstGeom>
        </p:spPr>
        <p:txBody>
          <a:bodyPr>
            <a:spAutoFit/>
          </a:bodyPr>
          <a:lstStyle/>
          <a:p>
            <a:pPr fontAlgn="auto">
              <a:spcBef>
                <a:spcPts val="0"/>
              </a:spcBef>
              <a:spcAft>
                <a:spcPts val="0"/>
              </a:spcAft>
              <a:defRPr/>
            </a:pPr>
            <a:r>
              <a:rPr lang="es-ES" sz="2800" dirty="0">
                <a:solidFill>
                  <a:schemeClr val="accent2">
                    <a:lumMod val="10000"/>
                  </a:schemeClr>
                </a:solidFill>
                <a:latin typeface="+mn-lt"/>
              </a:rPr>
              <a:t>Espacios naturales, cuya declaración tiene como objetivo la protección de ecosistemas, comunidades o elementos biológicos que, por su rareza, fragilidad, importancia o singularidad, merecen una valoración especial.</a:t>
            </a:r>
          </a:p>
        </p:txBody>
      </p:sp>
      <p:pic>
        <p:nvPicPr>
          <p:cNvPr id="64515" name="Picture 2" descr="http://asturiastramita.es/wp-content/uploads/2010/03/muniellos-II-300x199.jpg">
            <a:hlinkClick r:id="rId2"/>
          </p:cNvPr>
          <p:cNvPicPr>
            <a:picLocks noChangeAspect="1" noChangeArrowheads="1"/>
          </p:cNvPicPr>
          <p:nvPr/>
        </p:nvPicPr>
        <p:blipFill>
          <a:blip r:embed="rId3" cstate="print"/>
          <a:srcRect/>
          <a:stretch>
            <a:fillRect/>
          </a:stretch>
        </p:blipFill>
        <p:spPr bwMode="auto">
          <a:xfrm>
            <a:off x="2928938" y="2500313"/>
            <a:ext cx="5857875" cy="4071937"/>
          </a:xfrm>
          <a:prstGeom prst="rect">
            <a:avLst/>
          </a:prstGeom>
          <a:noFill/>
          <a:ln w="9525">
            <a:noFill/>
            <a:miter lim="800000"/>
            <a:headEnd/>
            <a:tailEnd/>
          </a:ln>
        </p:spPr>
      </p:pic>
      <p:sp>
        <p:nvSpPr>
          <p:cNvPr id="7" name="6 CuadroTexto"/>
          <p:cNvSpPr txBox="1"/>
          <p:nvPr/>
        </p:nvSpPr>
        <p:spPr>
          <a:xfrm>
            <a:off x="571500" y="5786438"/>
            <a:ext cx="2214563" cy="708025"/>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Reserva Natural de </a:t>
            </a:r>
          </a:p>
          <a:p>
            <a:pPr fontAlgn="auto">
              <a:spcBef>
                <a:spcPts val="0"/>
              </a:spcBef>
              <a:spcAft>
                <a:spcPts val="0"/>
              </a:spcAft>
              <a:defRPr/>
            </a:pPr>
            <a:r>
              <a:rPr lang="es-ES" sz="2000" dirty="0">
                <a:solidFill>
                  <a:schemeClr val="accent2">
                    <a:lumMod val="10000"/>
                  </a:schemeClr>
                </a:solidFill>
                <a:latin typeface="+mn-lt"/>
              </a:rPr>
              <a:t>Muniellos, Asturias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50" y="285750"/>
            <a:ext cx="4572000" cy="584200"/>
          </a:xfrm>
          <a:prstGeom prst="rect">
            <a:avLst/>
          </a:prstGeom>
        </p:spPr>
        <p:txBody>
          <a:bodyPr>
            <a:spAutoFit/>
          </a:bodyPr>
          <a:lstStyle/>
          <a:p>
            <a:pPr marL="514350" indent="-514350" fontAlgn="auto">
              <a:spcBef>
                <a:spcPts val="0"/>
              </a:spcBef>
              <a:spcAft>
                <a:spcPts val="0"/>
              </a:spcAft>
              <a:defRPr/>
            </a:pPr>
            <a:r>
              <a:rPr lang="es-ES" sz="3200" b="1" i="1" dirty="0">
                <a:solidFill>
                  <a:schemeClr val="accent3">
                    <a:lumMod val="75000"/>
                  </a:schemeClr>
                </a:solidFill>
                <a:latin typeface="+mn-lt"/>
              </a:rPr>
              <a:t>3. Monumentos naturales</a:t>
            </a:r>
          </a:p>
        </p:txBody>
      </p:sp>
      <p:sp>
        <p:nvSpPr>
          <p:cNvPr id="5" name="4 Rectángulo"/>
          <p:cNvSpPr/>
          <p:nvPr/>
        </p:nvSpPr>
        <p:spPr>
          <a:xfrm>
            <a:off x="0" y="785813"/>
            <a:ext cx="9144000" cy="1384300"/>
          </a:xfrm>
          <a:prstGeom prst="rect">
            <a:avLst/>
          </a:prstGeom>
        </p:spPr>
        <p:txBody>
          <a:bodyPr>
            <a:spAutoFit/>
          </a:bodyPr>
          <a:lstStyle/>
          <a:p>
            <a:pPr fontAlgn="auto">
              <a:spcBef>
                <a:spcPts val="0"/>
              </a:spcBef>
              <a:spcAft>
                <a:spcPts val="0"/>
              </a:spcAft>
              <a:defRPr/>
            </a:pPr>
            <a:r>
              <a:rPr lang="es-ES" sz="2800" dirty="0">
                <a:solidFill>
                  <a:schemeClr val="accent2">
                    <a:lumMod val="10000"/>
                  </a:schemeClr>
                </a:solidFill>
                <a:latin typeface="+mn-lt"/>
              </a:rPr>
              <a:t>Espacios o elementos de la Naturaleza constituidos básicamente por formaciones de notoria singularidad, rareza o belleza, que merecen ser objeto de una protección especial. </a:t>
            </a:r>
          </a:p>
        </p:txBody>
      </p:sp>
      <p:pic>
        <p:nvPicPr>
          <p:cNvPr id="65539" name="Picture 2" descr="http://sobreespana.com/wp-content/uploads/2009/01/las-medulas.jpg"/>
          <p:cNvPicPr>
            <a:picLocks noChangeAspect="1" noChangeArrowheads="1"/>
          </p:cNvPicPr>
          <p:nvPr/>
        </p:nvPicPr>
        <p:blipFill>
          <a:blip r:embed="rId2" cstate="print"/>
          <a:srcRect/>
          <a:stretch>
            <a:fillRect/>
          </a:stretch>
        </p:blipFill>
        <p:spPr bwMode="auto">
          <a:xfrm>
            <a:off x="2714625" y="2357438"/>
            <a:ext cx="5521325" cy="4143375"/>
          </a:xfrm>
          <a:prstGeom prst="rect">
            <a:avLst/>
          </a:prstGeom>
          <a:noFill/>
          <a:ln w="9525">
            <a:noFill/>
            <a:miter lim="800000"/>
            <a:headEnd/>
            <a:tailEnd/>
          </a:ln>
        </p:spPr>
      </p:pic>
      <p:sp>
        <p:nvSpPr>
          <p:cNvPr id="7" name="6 CuadroTexto"/>
          <p:cNvSpPr txBox="1"/>
          <p:nvPr/>
        </p:nvSpPr>
        <p:spPr>
          <a:xfrm>
            <a:off x="357188" y="3071813"/>
            <a:ext cx="2159000"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Las Médulas , León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www.xacobeo-turismo.es/modulos/parajes_trabajos/img/ermitaycueva-20091231120831.jpg"/>
          <p:cNvPicPr>
            <a:picLocks noChangeAspect="1" noChangeArrowheads="1"/>
          </p:cNvPicPr>
          <p:nvPr/>
        </p:nvPicPr>
        <p:blipFill>
          <a:blip r:embed="rId2" cstate="print"/>
          <a:srcRect/>
          <a:stretch>
            <a:fillRect/>
          </a:stretch>
        </p:blipFill>
        <p:spPr bwMode="auto">
          <a:xfrm>
            <a:off x="285750" y="2643188"/>
            <a:ext cx="4286250" cy="3203575"/>
          </a:xfrm>
          <a:prstGeom prst="rect">
            <a:avLst/>
          </a:prstGeom>
          <a:noFill/>
          <a:ln w="9525">
            <a:noFill/>
            <a:miter lim="800000"/>
            <a:headEnd/>
            <a:tailEnd/>
          </a:ln>
        </p:spPr>
      </p:pic>
      <p:sp>
        <p:nvSpPr>
          <p:cNvPr id="5" name="4 CuadroTexto"/>
          <p:cNvSpPr txBox="1"/>
          <p:nvPr/>
        </p:nvSpPr>
        <p:spPr>
          <a:xfrm>
            <a:off x="285750" y="1857375"/>
            <a:ext cx="2336800"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Ojo Guareña, Burgos</a:t>
            </a:r>
            <a:endParaRPr lang="es-ES" dirty="0">
              <a:solidFill>
                <a:schemeClr val="accent2">
                  <a:lumMod val="10000"/>
                </a:schemeClr>
              </a:solidFill>
              <a:latin typeface="+mn-lt"/>
            </a:endParaRPr>
          </a:p>
        </p:txBody>
      </p:sp>
      <p:pic>
        <p:nvPicPr>
          <p:cNvPr id="66563" name="Picture 4" descr="http://sobreespana.com/wp-content/uploads/vista-las-catedrales.jpg"/>
          <p:cNvPicPr>
            <a:picLocks noChangeAspect="1" noChangeArrowheads="1"/>
          </p:cNvPicPr>
          <p:nvPr/>
        </p:nvPicPr>
        <p:blipFill>
          <a:blip r:embed="rId3" cstate="print"/>
          <a:srcRect/>
          <a:stretch>
            <a:fillRect/>
          </a:stretch>
        </p:blipFill>
        <p:spPr bwMode="auto">
          <a:xfrm>
            <a:off x="4786313" y="500063"/>
            <a:ext cx="4086225" cy="3281362"/>
          </a:xfrm>
          <a:prstGeom prst="rect">
            <a:avLst/>
          </a:prstGeom>
          <a:noFill/>
          <a:ln w="9525">
            <a:noFill/>
            <a:miter lim="800000"/>
            <a:headEnd/>
            <a:tailEnd/>
          </a:ln>
        </p:spPr>
      </p:pic>
      <p:sp>
        <p:nvSpPr>
          <p:cNvPr id="7" name="6 CuadroTexto"/>
          <p:cNvSpPr txBox="1"/>
          <p:nvPr/>
        </p:nvSpPr>
        <p:spPr>
          <a:xfrm>
            <a:off x="6143625" y="4000500"/>
            <a:ext cx="2663825" cy="708025"/>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Playa de Las Catedrales,</a:t>
            </a:r>
          </a:p>
          <a:p>
            <a:pPr fontAlgn="auto">
              <a:spcBef>
                <a:spcPts val="0"/>
              </a:spcBef>
              <a:spcAft>
                <a:spcPts val="0"/>
              </a:spcAft>
              <a:defRPr/>
            </a:pPr>
            <a:r>
              <a:rPr lang="es-ES" sz="2000" dirty="0">
                <a:solidFill>
                  <a:schemeClr val="accent2">
                    <a:lumMod val="10000"/>
                  </a:schemeClr>
                </a:solidFill>
                <a:latin typeface="+mn-lt"/>
              </a:rPr>
              <a:t> Lugo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5750" y="285750"/>
            <a:ext cx="4572000" cy="584200"/>
          </a:xfrm>
          <a:prstGeom prst="rect">
            <a:avLst/>
          </a:prstGeom>
        </p:spPr>
        <p:txBody>
          <a:bodyPr>
            <a:spAutoFit/>
          </a:bodyPr>
          <a:lstStyle/>
          <a:p>
            <a:pPr marL="514350" indent="-514350" fontAlgn="auto">
              <a:spcBef>
                <a:spcPts val="0"/>
              </a:spcBef>
              <a:spcAft>
                <a:spcPts val="0"/>
              </a:spcAft>
              <a:defRPr/>
            </a:pPr>
            <a:r>
              <a:rPr lang="es-ES" sz="3200" b="1" i="1" dirty="0">
                <a:solidFill>
                  <a:schemeClr val="accent3">
                    <a:lumMod val="75000"/>
                  </a:schemeClr>
                </a:solidFill>
                <a:latin typeface="+mn-lt"/>
              </a:rPr>
              <a:t>4. Paisajes protegidos</a:t>
            </a:r>
          </a:p>
        </p:txBody>
      </p:sp>
      <p:sp>
        <p:nvSpPr>
          <p:cNvPr id="6" name="5 Rectángulo"/>
          <p:cNvSpPr/>
          <p:nvPr/>
        </p:nvSpPr>
        <p:spPr>
          <a:xfrm>
            <a:off x="0" y="857250"/>
            <a:ext cx="9144000" cy="954088"/>
          </a:xfrm>
          <a:prstGeom prst="rect">
            <a:avLst/>
          </a:prstGeom>
        </p:spPr>
        <p:txBody>
          <a:bodyPr>
            <a:spAutoFit/>
          </a:bodyPr>
          <a:lstStyle/>
          <a:p>
            <a:pPr fontAlgn="auto">
              <a:spcBef>
                <a:spcPts val="0"/>
              </a:spcBef>
              <a:spcAft>
                <a:spcPts val="0"/>
              </a:spcAft>
              <a:defRPr/>
            </a:pPr>
            <a:r>
              <a:rPr lang="es-ES" sz="2800" dirty="0">
                <a:solidFill>
                  <a:schemeClr val="accent2">
                    <a:lumMod val="10000"/>
                  </a:schemeClr>
                </a:solidFill>
                <a:latin typeface="+mn-lt"/>
              </a:rPr>
              <a:t>Aquellas áreas del medio natural que, por sus valores estéticos y culturales, necesitan protección especial.</a:t>
            </a:r>
          </a:p>
        </p:txBody>
      </p:sp>
      <p:pic>
        <p:nvPicPr>
          <p:cNvPr id="67587" name="Picture 2" descr="Paisaje Protegido de la Sierra del Cuera"/>
          <p:cNvPicPr>
            <a:picLocks noChangeAspect="1" noChangeArrowheads="1"/>
          </p:cNvPicPr>
          <p:nvPr/>
        </p:nvPicPr>
        <p:blipFill>
          <a:blip r:embed="rId2" cstate="print"/>
          <a:srcRect/>
          <a:stretch>
            <a:fillRect/>
          </a:stretch>
        </p:blipFill>
        <p:spPr bwMode="auto">
          <a:xfrm>
            <a:off x="4500563" y="3786188"/>
            <a:ext cx="4405312" cy="2774950"/>
          </a:xfrm>
          <a:prstGeom prst="rect">
            <a:avLst/>
          </a:prstGeom>
          <a:noFill/>
          <a:ln w="9525">
            <a:noFill/>
            <a:miter lim="800000"/>
            <a:headEnd/>
            <a:tailEnd/>
          </a:ln>
        </p:spPr>
      </p:pic>
      <p:sp>
        <p:nvSpPr>
          <p:cNvPr id="8" name="7 CuadroTexto"/>
          <p:cNvSpPr txBox="1"/>
          <p:nvPr/>
        </p:nvSpPr>
        <p:spPr>
          <a:xfrm>
            <a:off x="6000750" y="3214688"/>
            <a:ext cx="2797175"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Sierra del Cuera, Asturias</a:t>
            </a:r>
          </a:p>
        </p:txBody>
      </p:sp>
      <p:pic>
        <p:nvPicPr>
          <p:cNvPr id="67589" name="Picture 10" descr="http://www.turismodearagon.com/files/Monasterio%20de%20San%20Juan%20de%20la%20Pe%C3%B1a%20-%20Huesca%5B2%5D.jpg"/>
          <p:cNvPicPr>
            <a:picLocks noChangeAspect="1" noChangeArrowheads="1"/>
          </p:cNvPicPr>
          <p:nvPr/>
        </p:nvPicPr>
        <p:blipFill>
          <a:blip r:embed="rId3" cstate="print"/>
          <a:srcRect/>
          <a:stretch>
            <a:fillRect/>
          </a:stretch>
        </p:blipFill>
        <p:spPr bwMode="auto">
          <a:xfrm>
            <a:off x="328613" y="2071688"/>
            <a:ext cx="3589337" cy="4495800"/>
          </a:xfrm>
          <a:prstGeom prst="rect">
            <a:avLst/>
          </a:prstGeom>
          <a:noFill/>
          <a:ln w="9525">
            <a:noFill/>
            <a:miter lim="800000"/>
            <a:headEnd/>
            <a:tailEnd/>
          </a:ln>
        </p:spPr>
      </p:pic>
      <p:sp>
        <p:nvSpPr>
          <p:cNvPr id="13" name="12 Rectángulo"/>
          <p:cNvSpPr/>
          <p:nvPr/>
        </p:nvSpPr>
        <p:spPr>
          <a:xfrm>
            <a:off x="4000500" y="2071688"/>
            <a:ext cx="3571875" cy="708025"/>
          </a:xfrm>
          <a:prstGeom prst="rect">
            <a:avLst/>
          </a:prstGeom>
          <a:ln>
            <a:solidFill>
              <a:schemeClr val="accent2">
                <a:lumMod val="10000"/>
              </a:schemeClr>
            </a:solidFill>
          </a:ln>
        </p:spPr>
        <p:txBody>
          <a:bodyPr>
            <a:spAutoFit/>
          </a:bodyPr>
          <a:lstStyle/>
          <a:p>
            <a:pPr fontAlgn="auto">
              <a:spcBef>
                <a:spcPts val="0"/>
              </a:spcBef>
              <a:spcAft>
                <a:spcPts val="0"/>
              </a:spcAft>
              <a:defRPr/>
            </a:pPr>
            <a:r>
              <a:rPr lang="es-ES" sz="2000" dirty="0">
                <a:solidFill>
                  <a:schemeClr val="accent2">
                    <a:lumMod val="10000"/>
                  </a:schemeClr>
                </a:solidFill>
                <a:latin typeface="+mn-lt"/>
              </a:rPr>
              <a:t>Entre la sierra de San Juan de</a:t>
            </a:r>
          </a:p>
          <a:p>
            <a:pPr fontAlgn="auto">
              <a:spcBef>
                <a:spcPts val="0"/>
              </a:spcBef>
              <a:spcAft>
                <a:spcPts val="0"/>
              </a:spcAft>
              <a:defRPr/>
            </a:pPr>
            <a:r>
              <a:rPr lang="es-ES" sz="2000" dirty="0">
                <a:solidFill>
                  <a:schemeClr val="accent2">
                    <a:lumMod val="10000"/>
                  </a:schemeClr>
                </a:solidFill>
                <a:latin typeface="+mn-lt"/>
              </a:rPr>
              <a:t> la Peña y el monte Oroel,  Jaca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4 Rectángulo"/>
          <p:cNvSpPr>
            <a:spLocks noChangeArrowheads="1"/>
          </p:cNvSpPr>
          <p:nvPr/>
        </p:nvSpPr>
        <p:spPr bwMode="auto">
          <a:xfrm>
            <a:off x="0" y="285750"/>
            <a:ext cx="8858250" cy="461963"/>
          </a:xfrm>
          <a:prstGeom prst="rect">
            <a:avLst/>
          </a:prstGeom>
          <a:noFill/>
          <a:ln w="9525">
            <a:noFill/>
            <a:miter lim="800000"/>
            <a:headEnd/>
            <a:tailEnd/>
          </a:ln>
        </p:spPr>
        <p:txBody>
          <a:bodyPr>
            <a:spAutoFit/>
          </a:bodyPr>
          <a:lstStyle/>
          <a:p>
            <a:r>
              <a:rPr lang="es-ES" sz="2400" b="1" u="sng">
                <a:solidFill>
                  <a:srgbClr val="F3FFD5"/>
                </a:solidFill>
                <a:latin typeface="Calibri" pitchFamily="34" charset="0"/>
              </a:rPr>
              <a:t>LOS PAISAJES NATURALES  PUEDEN AGRUPARSE EN 3 ZONAS:</a:t>
            </a:r>
            <a:endParaRPr lang="es-ES" sz="1600" b="1" u="sng">
              <a:solidFill>
                <a:srgbClr val="F3FFD5"/>
              </a:solidFill>
              <a:latin typeface="Calibri" pitchFamily="34" charset="0"/>
            </a:endParaRPr>
          </a:p>
        </p:txBody>
      </p:sp>
      <p:pic>
        <p:nvPicPr>
          <p:cNvPr id="68610" name="5 Imagen" descr="Sin título.png"/>
          <p:cNvPicPr>
            <a:picLocks noChangeAspect="1"/>
          </p:cNvPicPr>
          <p:nvPr/>
        </p:nvPicPr>
        <p:blipFill>
          <a:blip r:embed="rId2" cstate="print"/>
          <a:srcRect/>
          <a:stretch>
            <a:fillRect/>
          </a:stretch>
        </p:blipFill>
        <p:spPr bwMode="auto">
          <a:xfrm>
            <a:off x="1000125" y="1071563"/>
            <a:ext cx="7011988" cy="4933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cstate="print"/>
          <a:srcRect/>
          <a:stretch>
            <a:fillRect/>
          </a:stretch>
        </p:blipFill>
        <p:spPr bwMode="auto">
          <a:xfrm>
            <a:off x="500063" y="114300"/>
            <a:ext cx="8472487" cy="6743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http://www.lacoctelera.com/myfiles/algargos/baztan-2.jpg?Expires=1307656800&amp;Signature=Rsl6qhRdBUXekptxEPVoKdNOV2SKxb1n1AgKKkwfeR6Mn4QjGby25OIYPCpgDpc25P4iT9keyeRJ53UpRDcHhfFUs9YVUhAPY0UHb2RhHTQlef17gvts2l8lx1XWZkBSkkkcjNS0Ao0ae2wrkX8VYJoFHlC0T0PoJebIND5J9pU_&amp;Key-Pair-Id=APKAJYN3LZI5CG46B7AA&amp;Policy=eyJTdGF0ZW1lbnQiOlt7IlJlc291cmNlIjoiaHR0cDovL2QzZHM0b3k3ZzF3cnFxLmNsb3VkZnJvbnQubmV0L2FsZ2FyZ29zL215ZmlsZXMvYmF6dGFuLTIuanBnIiwiQ29uZGl0aW9uIjp7IkRhdGVMZXNzVGhhbiI6eyJBV1M6RXBvY2hUaW1lIjoxMzA3NjU2ODAwfX19XX0_"/>
          <p:cNvPicPr>
            <a:picLocks noChangeAspect="1" noChangeArrowheads="1"/>
          </p:cNvPicPr>
          <p:nvPr/>
        </p:nvPicPr>
        <p:blipFill>
          <a:blip r:embed="rId2" cstate="print"/>
          <a:srcRect/>
          <a:stretch>
            <a:fillRect/>
          </a:stretch>
        </p:blipFill>
        <p:spPr bwMode="auto">
          <a:xfrm>
            <a:off x="285750" y="285750"/>
            <a:ext cx="4786313" cy="3224213"/>
          </a:xfrm>
          <a:prstGeom prst="rect">
            <a:avLst/>
          </a:prstGeom>
          <a:noFill/>
          <a:ln w="9525">
            <a:noFill/>
            <a:miter lim="800000"/>
            <a:headEnd/>
            <a:tailEnd/>
          </a:ln>
        </p:spPr>
      </p:pic>
      <p:sp>
        <p:nvSpPr>
          <p:cNvPr id="6" name="5 CuadroTexto"/>
          <p:cNvSpPr txBox="1"/>
          <p:nvPr/>
        </p:nvSpPr>
        <p:spPr>
          <a:xfrm>
            <a:off x="5643563" y="2000250"/>
            <a:ext cx="2714625" cy="400050"/>
          </a:xfrm>
          <a:prstGeom prst="rect">
            <a:avLst/>
          </a:prstGeom>
          <a:noFill/>
          <a:ln>
            <a:solidFill>
              <a:schemeClr val="accent2">
                <a:lumMod val="10000"/>
              </a:schemeClr>
            </a:solidFill>
          </a:ln>
        </p:spPr>
        <p:txBody>
          <a:bodyPr>
            <a:spAutoFit/>
          </a:bodyPr>
          <a:lstStyle/>
          <a:p>
            <a:pPr fontAlgn="auto">
              <a:spcBef>
                <a:spcPts val="0"/>
              </a:spcBef>
              <a:spcAft>
                <a:spcPts val="0"/>
              </a:spcAft>
              <a:defRPr/>
            </a:pPr>
            <a:r>
              <a:rPr lang="es-ES" sz="2000" dirty="0">
                <a:solidFill>
                  <a:schemeClr val="accent2">
                    <a:lumMod val="10000"/>
                  </a:schemeClr>
                </a:solidFill>
                <a:latin typeface="+mn-lt"/>
              </a:rPr>
              <a:t>Valle Baztán, Navarra</a:t>
            </a:r>
            <a:endParaRPr lang="es-ES" dirty="0">
              <a:solidFill>
                <a:schemeClr val="accent2">
                  <a:lumMod val="10000"/>
                </a:schemeClr>
              </a:solidFill>
              <a:latin typeface="+mn-lt"/>
            </a:endParaRPr>
          </a:p>
        </p:txBody>
      </p:sp>
      <p:pic>
        <p:nvPicPr>
          <p:cNvPr id="70659" name="Picture 4" descr="http://lh3.ggpht.com/_MIcby7YZXjk/TT8WQDHjqsI/AAAAAAAAHMY/gYqMDNqy5lY/Oronoz-%20MUgaire%2C%20valle%20del%20Baztan.JPG"/>
          <p:cNvPicPr>
            <a:picLocks noChangeAspect="1" noChangeArrowheads="1"/>
          </p:cNvPicPr>
          <p:nvPr/>
        </p:nvPicPr>
        <p:blipFill>
          <a:blip r:embed="rId3" cstate="print"/>
          <a:srcRect/>
          <a:stretch>
            <a:fillRect/>
          </a:stretch>
        </p:blipFill>
        <p:spPr bwMode="auto">
          <a:xfrm>
            <a:off x="2857500" y="3714750"/>
            <a:ext cx="5067300" cy="2886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CuadroTexto"/>
          <p:cNvSpPr txBox="1"/>
          <p:nvPr/>
        </p:nvSpPr>
        <p:spPr>
          <a:xfrm>
            <a:off x="857224" y="714356"/>
            <a:ext cx="6715172" cy="1200329"/>
          </a:xfrm>
          <a:prstGeom prst="rect">
            <a:avLst/>
          </a:prstGeom>
          <a:noFill/>
        </p:spPr>
        <p:txBody>
          <a:bodyPr>
            <a:spAutoFit/>
          </a:bodyPr>
          <a:lstStyle/>
          <a:p>
            <a:pPr fontAlgn="auto">
              <a:spcBef>
                <a:spcPts val="0"/>
              </a:spcBef>
              <a:spcAft>
                <a:spcPts val="0"/>
              </a:spcAft>
              <a:defRPr/>
            </a:pPr>
            <a:r>
              <a:rPr lang="es-ES" sz="44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 </a:t>
            </a:r>
            <a:r>
              <a:rPr lang="es-ES" sz="72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1.</a:t>
            </a:r>
            <a:r>
              <a:rPr lang="es-ES" sz="44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 </a:t>
            </a:r>
            <a:r>
              <a:rPr lang="es-ES" sz="3200" dirty="0">
                <a:ln w="18415" cmpd="sng">
                  <a:solidFill>
                    <a:schemeClr val="tx2">
                      <a:lumMod val="10000"/>
                    </a:schemeClr>
                  </a:solidFill>
                  <a:prstDash val="solid"/>
                </a:ln>
                <a:solidFill>
                  <a:schemeClr val="tx2">
                    <a:lumMod val="25000"/>
                  </a:schemeClr>
                </a:solidFill>
                <a:latin typeface="+mn-lt"/>
              </a:rPr>
              <a:t>Los paisajes naturales</a:t>
            </a:r>
            <a:endParaRPr lang="es-ES" sz="3600" dirty="0">
              <a:ln w="18415" cmpd="sng">
                <a:solidFill>
                  <a:schemeClr val="tx2">
                    <a:lumMod val="10000"/>
                  </a:schemeClr>
                </a:solidFill>
                <a:prstDash val="solid"/>
              </a:ln>
              <a:solidFill>
                <a:schemeClr val="tx2">
                  <a:lumMod val="25000"/>
                </a:schemeClr>
              </a:solidFill>
              <a:latin typeface="+mn-lt"/>
            </a:endParaRPr>
          </a:p>
        </p:txBody>
      </p:sp>
      <p:sp>
        <p:nvSpPr>
          <p:cNvPr id="22" name="21 CuadroTexto"/>
          <p:cNvSpPr txBox="1"/>
          <p:nvPr/>
        </p:nvSpPr>
        <p:spPr>
          <a:xfrm>
            <a:off x="928662" y="1571612"/>
            <a:ext cx="7929618" cy="1661993"/>
          </a:xfrm>
          <a:prstGeom prst="rect">
            <a:avLst/>
          </a:prstGeom>
          <a:noFill/>
        </p:spPr>
        <p:txBody>
          <a:bodyPr>
            <a:spAutoFit/>
          </a:bodyPr>
          <a:lstStyle/>
          <a:p>
            <a:pPr fontAlgn="auto">
              <a:spcBef>
                <a:spcPts val="0"/>
              </a:spcBef>
              <a:spcAft>
                <a:spcPts val="0"/>
              </a:spcAft>
              <a:defRPr/>
            </a:pPr>
            <a:r>
              <a:rPr lang="es-ES" sz="66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2. </a:t>
            </a:r>
            <a:r>
              <a:rPr lang="es-ES" sz="3200" dirty="0">
                <a:ln w="18415" cmpd="sng">
                  <a:solidFill>
                    <a:schemeClr val="tx2">
                      <a:lumMod val="10000"/>
                    </a:schemeClr>
                  </a:solidFill>
                  <a:prstDash val="solid"/>
                </a:ln>
                <a:solidFill>
                  <a:schemeClr val="tx2">
                    <a:lumMod val="25000"/>
                  </a:schemeClr>
                </a:solidFill>
                <a:latin typeface="+mn-lt"/>
              </a:rPr>
              <a:t>Las influencias del medio en la actividad humana</a:t>
            </a:r>
            <a:endParaRPr lang="es-ES" sz="3600" dirty="0">
              <a:ln w="18415" cmpd="sng">
                <a:solidFill>
                  <a:schemeClr val="tx2">
                    <a:lumMod val="10000"/>
                  </a:schemeClr>
                </a:solidFill>
                <a:prstDash val="solid"/>
              </a:ln>
              <a:solidFill>
                <a:schemeClr val="tx2">
                  <a:lumMod val="25000"/>
                </a:schemeClr>
              </a:solidFill>
              <a:latin typeface="+mn-lt"/>
            </a:endParaRPr>
          </a:p>
        </p:txBody>
      </p:sp>
      <p:sp>
        <p:nvSpPr>
          <p:cNvPr id="23" name="22 CuadroTexto"/>
          <p:cNvSpPr txBox="1"/>
          <p:nvPr/>
        </p:nvSpPr>
        <p:spPr>
          <a:xfrm>
            <a:off x="928662" y="3000372"/>
            <a:ext cx="7929618" cy="1415772"/>
          </a:xfrm>
          <a:prstGeom prst="rect">
            <a:avLst/>
          </a:prstGeom>
          <a:noFill/>
        </p:spPr>
        <p:txBody>
          <a:bodyPr>
            <a:spAutoFit/>
          </a:bodyPr>
          <a:lstStyle/>
          <a:p>
            <a:pPr fontAlgn="auto">
              <a:spcBef>
                <a:spcPts val="0"/>
              </a:spcBef>
              <a:spcAft>
                <a:spcPts val="0"/>
              </a:spcAft>
              <a:defRPr/>
            </a:pPr>
            <a:r>
              <a:rPr lang="es-ES" sz="36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 </a:t>
            </a:r>
            <a:r>
              <a:rPr lang="es-ES" sz="54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3. </a:t>
            </a:r>
            <a:r>
              <a:rPr lang="es-ES" sz="3200" dirty="0">
                <a:ln w="18415" cmpd="sng">
                  <a:solidFill>
                    <a:schemeClr val="tx2">
                      <a:lumMod val="10000"/>
                    </a:schemeClr>
                  </a:solidFill>
                  <a:prstDash val="solid"/>
                </a:ln>
                <a:solidFill>
                  <a:schemeClr val="tx2">
                    <a:lumMod val="25000"/>
                  </a:schemeClr>
                </a:solidFill>
                <a:latin typeface="+mn-lt"/>
              </a:rPr>
              <a:t>La influencia de la actividad humana en el medio</a:t>
            </a:r>
            <a:endParaRPr lang="es-ES" sz="3600" dirty="0">
              <a:ln w="18415" cmpd="sng">
                <a:solidFill>
                  <a:schemeClr val="tx2">
                    <a:lumMod val="10000"/>
                  </a:schemeClr>
                </a:solidFill>
                <a:prstDash val="solid"/>
              </a:ln>
              <a:solidFill>
                <a:schemeClr val="tx2">
                  <a:lumMod val="25000"/>
                </a:schemeClr>
              </a:solidFill>
              <a:latin typeface="+mn-lt"/>
            </a:endParaRPr>
          </a:p>
        </p:txBody>
      </p:sp>
      <p:sp>
        <p:nvSpPr>
          <p:cNvPr id="24" name="23 CuadroTexto"/>
          <p:cNvSpPr txBox="1"/>
          <p:nvPr/>
        </p:nvSpPr>
        <p:spPr>
          <a:xfrm>
            <a:off x="1000100" y="4214818"/>
            <a:ext cx="7858180" cy="1508105"/>
          </a:xfrm>
          <a:prstGeom prst="rect">
            <a:avLst/>
          </a:prstGeom>
          <a:noFill/>
        </p:spPr>
        <p:txBody>
          <a:bodyPr>
            <a:spAutoFit/>
          </a:bodyPr>
          <a:lstStyle/>
          <a:p>
            <a:pPr fontAlgn="auto">
              <a:spcBef>
                <a:spcPts val="0"/>
              </a:spcBef>
              <a:spcAft>
                <a:spcPts val="0"/>
              </a:spcAft>
              <a:defRPr/>
            </a:pPr>
            <a:r>
              <a:rPr lang="es-ES" sz="60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4. </a:t>
            </a:r>
            <a:r>
              <a:rPr lang="es-ES" sz="32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Actividades: comentario de un paisaje natural</a:t>
            </a:r>
            <a:endParaRPr lang="es-ES" sz="36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endParaRPr>
          </a:p>
        </p:txBody>
      </p:sp>
      <p:sp>
        <p:nvSpPr>
          <p:cNvPr id="25" name="24 CuadroTexto"/>
          <p:cNvSpPr txBox="1"/>
          <p:nvPr/>
        </p:nvSpPr>
        <p:spPr>
          <a:xfrm>
            <a:off x="1071538" y="5572140"/>
            <a:ext cx="6357982" cy="923330"/>
          </a:xfrm>
          <a:prstGeom prst="rect">
            <a:avLst/>
          </a:prstGeom>
          <a:noFill/>
        </p:spPr>
        <p:txBody>
          <a:bodyPr>
            <a:spAutoFit/>
          </a:bodyPr>
          <a:lstStyle/>
          <a:p>
            <a:pPr fontAlgn="auto">
              <a:spcBef>
                <a:spcPts val="0"/>
              </a:spcBef>
              <a:spcAft>
                <a:spcPts val="0"/>
              </a:spcAft>
              <a:defRPr/>
            </a:pPr>
            <a:r>
              <a:rPr lang="es-ES" sz="54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5. </a:t>
            </a:r>
            <a:r>
              <a:rPr lang="es-ES" sz="32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Bibliografía</a:t>
            </a:r>
            <a:endParaRPr lang="es-ES" sz="3600"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endParaRPr>
          </a:p>
        </p:txBody>
      </p:sp>
      <p:sp>
        <p:nvSpPr>
          <p:cNvPr id="7" name="6 CuadroTexto"/>
          <p:cNvSpPr txBox="1"/>
          <p:nvPr/>
        </p:nvSpPr>
        <p:spPr>
          <a:xfrm>
            <a:off x="1500166" y="285728"/>
            <a:ext cx="6357982" cy="923330"/>
          </a:xfrm>
          <a:prstGeom prst="rect">
            <a:avLst/>
          </a:prstGeom>
          <a:noFill/>
        </p:spPr>
        <p:txBody>
          <a:bodyPr>
            <a:spAutoFit/>
          </a:bodyPr>
          <a:lstStyle/>
          <a:p>
            <a:pPr algn="ctr" fontAlgn="auto">
              <a:spcBef>
                <a:spcPts val="0"/>
              </a:spcBef>
              <a:spcAft>
                <a:spcPts val="0"/>
              </a:spcAft>
              <a:defRPr/>
            </a:pPr>
            <a:r>
              <a:rPr lang="es-ES" sz="5400" u="sng"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rPr>
              <a:t>ÍNDICE</a:t>
            </a:r>
            <a:endParaRPr lang="es-ES" sz="3600" u="sng" dirty="0">
              <a:ln w="18415" cmpd="sng">
                <a:solidFill>
                  <a:schemeClr val="tx2">
                    <a:lumMod val="10000"/>
                  </a:schemeClr>
                </a:solidFill>
                <a:prstDash val="solid"/>
              </a:ln>
              <a:solidFill>
                <a:schemeClr val="tx2">
                  <a:lumMod val="25000"/>
                </a:schemeClr>
              </a:solidFill>
              <a:effectLst>
                <a:outerShdw blurRad="63500" dir="3600000" algn="tl" rotWithShape="0">
                  <a:srgbClr val="000000">
                    <a:alpha val="70000"/>
                  </a:srgbClr>
                </a:outerShdw>
              </a:effectLst>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p:cNvPicPr>
            <a:picLocks noChangeAspect="1" noChangeArrowheads="1"/>
          </p:cNvPicPr>
          <p:nvPr/>
        </p:nvPicPr>
        <p:blipFill>
          <a:blip r:embed="rId2" cstate="print"/>
          <a:srcRect/>
          <a:stretch>
            <a:fillRect/>
          </a:stretch>
        </p:blipFill>
        <p:spPr bwMode="auto">
          <a:xfrm>
            <a:off x="409575" y="285750"/>
            <a:ext cx="8305800" cy="627221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http://lh6.ggpht.com/_MIcby7YZXjk/TT8WK_y_cyI/AAAAAAAAHME/qmixAIFQWTE/Olvera.JPG"/>
          <p:cNvPicPr>
            <a:picLocks noChangeAspect="1" noChangeArrowheads="1"/>
          </p:cNvPicPr>
          <p:nvPr/>
        </p:nvPicPr>
        <p:blipFill>
          <a:blip r:embed="rId2" cstate="print"/>
          <a:srcRect/>
          <a:stretch>
            <a:fillRect/>
          </a:stretch>
        </p:blipFill>
        <p:spPr bwMode="auto">
          <a:xfrm>
            <a:off x="357188" y="357188"/>
            <a:ext cx="4143375" cy="3113087"/>
          </a:xfrm>
          <a:prstGeom prst="rect">
            <a:avLst/>
          </a:prstGeom>
          <a:noFill/>
          <a:ln w="9525">
            <a:noFill/>
            <a:miter lim="800000"/>
            <a:headEnd/>
            <a:tailEnd/>
          </a:ln>
        </p:spPr>
      </p:pic>
      <p:sp>
        <p:nvSpPr>
          <p:cNvPr id="5" name="4 CuadroTexto"/>
          <p:cNvSpPr txBox="1"/>
          <p:nvPr/>
        </p:nvSpPr>
        <p:spPr>
          <a:xfrm>
            <a:off x="4786313" y="357188"/>
            <a:ext cx="949325"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Málaga</a:t>
            </a:r>
          </a:p>
        </p:txBody>
      </p:sp>
      <p:pic>
        <p:nvPicPr>
          <p:cNvPr id="72707" name="Picture 6" descr="naranjos en gabarda-valencia"/>
          <p:cNvPicPr>
            <a:picLocks noChangeAspect="1" noChangeArrowheads="1"/>
          </p:cNvPicPr>
          <p:nvPr/>
        </p:nvPicPr>
        <p:blipFill>
          <a:blip r:embed="rId3" cstate="print"/>
          <a:srcRect/>
          <a:stretch>
            <a:fillRect/>
          </a:stretch>
        </p:blipFill>
        <p:spPr bwMode="auto">
          <a:xfrm>
            <a:off x="4565650" y="3643313"/>
            <a:ext cx="4292600" cy="2889250"/>
          </a:xfrm>
          <a:prstGeom prst="rect">
            <a:avLst/>
          </a:prstGeom>
          <a:noFill/>
          <a:ln w="9525">
            <a:noFill/>
            <a:miter lim="800000"/>
            <a:headEnd/>
            <a:tailEnd/>
          </a:ln>
        </p:spPr>
      </p:pic>
      <p:sp>
        <p:nvSpPr>
          <p:cNvPr id="8" name="7 CuadroTexto"/>
          <p:cNvSpPr txBox="1"/>
          <p:nvPr/>
        </p:nvSpPr>
        <p:spPr>
          <a:xfrm>
            <a:off x="3357563" y="6072188"/>
            <a:ext cx="1054100"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Valencia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noChangeArrowheads="1"/>
          </p:cNvPicPr>
          <p:nvPr/>
        </p:nvPicPr>
        <p:blipFill>
          <a:blip r:embed="rId2" cstate="print"/>
          <a:srcRect/>
          <a:stretch>
            <a:fillRect/>
          </a:stretch>
        </p:blipFill>
        <p:spPr bwMode="auto">
          <a:xfrm>
            <a:off x="571500" y="419100"/>
            <a:ext cx="7929563" cy="64389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AutoShape 2" descr="https://lh5.googleusercontent.com/_MIcby7YZXjk/TXZ1ZaLBHxI/AAAAAAAAICQ/KB3G2lCTxOY/Imagen8.jpg"/>
          <p:cNvSpPr>
            <a:spLocks noChangeAspect="1" noChangeArrowheads="1"/>
          </p:cNvSpPr>
          <p:nvPr/>
        </p:nvSpPr>
        <p:spPr bwMode="auto">
          <a:xfrm>
            <a:off x="63500" y="-136525"/>
            <a:ext cx="4086225" cy="3076575"/>
          </a:xfrm>
          <a:prstGeom prst="rect">
            <a:avLst/>
          </a:prstGeom>
          <a:noFill/>
          <a:ln w="9525">
            <a:noFill/>
            <a:miter lim="800000"/>
            <a:headEnd/>
            <a:tailEnd/>
          </a:ln>
        </p:spPr>
        <p:txBody>
          <a:bodyPr/>
          <a:lstStyle/>
          <a:p>
            <a:endParaRPr lang="fr-FR">
              <a:latin typeface="Calibri" pitchFamily="34" charset="0"/>
            </a:endParaRPr>
          </a:p>
        </p:txBody>
      </p:sp>
      <p:pic>
        <p:nvPicPr>
          <p:cNvPr id="74754" name="Picture 4" descr="https://lh5.googleusercontent.com/_MIcby7YZXjk/TXZ1ZaLBHxI/AAAAAAAAICQ/KB3G2lCTxOY/Imagen8.jpg"/>
          <p:cNvPicPr>
            <a:picLocks noChangeAspect="1" noChangeArrowheads="1"/>
          </p:cNvPicPr>
          <p:nvPr/>
        </p:nvPicPr>
        <p:blipFill>
          <a:blip r:embed="rId2" cstate="print"/>
          <a:srcRect/>
          <a:stretch>
            <a:fillRect/>
          </a:stretch>
        </p:blipFill>
        <p:spPr bwMode="auto">
          <a:xfrm>
            <a:off x="357188" y="285750"/>
            <a:ext cx="4086225" cy="3076575"/>
          </a:xfrm>
          <a:prstGeom prst="rect">
            <a:avLst/>
          </a:prstGeom>
          <a:noFill/>
          <a:ln w="9525">
            <a:noFill/>
            <a:miter lim="800000"/>
            <a:headEnd/>
            <a:tailEnd/>
          </a:ln>
        </p:spPr>
      </p:pic>
      <p:sp>
        <p:nvSpPr>
          <p:cNvPr id="6" name="5 CuadroTexto"/>
          <p:cNvSpPr txBox="1"/>
          <p:nvPr/>
        </p:nvSpPr>
        <p:spPr>
          <a:xfrm>
            <a:off x="4572000" y="357188"/>
            <a:ext cx="877888"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Toledo</a:t>
            </a:r>
          </a:p>
        </p:txBody>
      </p:sp>
      <p:pic>
        <p:nvPicPr>
          <p:cNvPr id="74756" name="Picture 6" descr="http://lh4.ggpht.com/_MIcby7YZXjk/TT8WMz3V7cI/AAAAAAAAHMI/WnaKga-ym30/s512/Dehesa%20%20extreme%C3%B1a.jpg"/>
          <p:cNvPicPr>
            <a:picLocks noChangeAspect="1" noChangeArrowheads="1"/>
          </p:cNvPicPr>
          <p:nvPr/>
        </p:nvPicPr>
        <p:blipFill>
          <a:blip r:embed="rId3" cstate="print"/>
          <a:srcRect/>
          <a:stretch>
            <a:fillRect/>
          </a:stretch>
        </p:blipFill>
        <p:spPr bwMode="auto">
          <a:xfrm>
            <a:off x="4714875" y="2143125"/>
            <a:ext cx="4105275" cy="2657475"/>
          </a:xfrm>
          <a:prstGeom prst="rect">
            <a:avLst/>
          </a:prstGeom>
          <a:noFill/>
          <a:ln w="9525">
            <a:noFill/>
            <a:miter lim="800000"/>
            <a:headEnd/>
            <a:tailEnd/>
          </a:ln>
        </p:spPr>
      </p:pic>
      <p:sp>
        <p:nvSpPr>
          <p:cNvPr id="8" name="7 CuadroTexto"/>
          <p:cNvSpPr txBox="1"/>
          <p:nvPr/>
        </p:nvSpPr>
        <p:spPr>
          <a:xfrm>
            <a:off x="7429500" y="1571625"/>
            <a:ext cx="1303338"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Salamanca</a:t>
            </a:r>
          </a:p>
        </p:txBody>
      </p:sp>
      <p:pic>
        <p:nvPicPr>
          <p:cNvPr id="74758" name="Picture 8" descr="http://lh6.ggpht.com/_MIcby7YZXjk/TT8WPdNBIpI/AAAAAAAAHMU/5l66OIy1w8Y/2Campo%20de%20criptana.jpg"/>
          <p:cNvPicPr>
            <a:picLocks noChangeAspect="1" noChangeArrowheads="1"/>
          </p:cNvPicPr>
          <p:nvPr/>
        </p:nvPicPr>
        <p:blipFill>
          <a:blip r:embed="rId4" cstate="print"/>
          <a:srcRect/>
          <a:stretch>
            <a:fillRect/>
          </a:stretch>
        </p:blipFill>
        <p:spPr bwMode="auto">
          <a:xfrm>
            <a:off x="285750" y="3571875"/>
            <a:ext cx="4257675" cy="2847975"/>
          </a:xfrm>
          <a:prstGeom prst="rect">
            <a:avLst/>
          </a:prstGeom>
          <a:noFill/>
          <a:ln w="9525">
            <a:noFill/>
            <a:miter lim="800000"/>
            <a:headEnd/>
            <a:tailEnd/>
          </a:ln>
        </p:spPr>
      </p:pic>
      <p:sp>
        <p:nvSpPr>
          <p:cNvPr id="10" name="9 CuadroTexto"/>
          <p:cNvSpPr txBox="1"/>
          <p:nvPr/>
        </p:nvSpPr>
        <p:spPr>
          <a:xfrm>
            <a:off x="4643438" y="6000750"/>
            <a:ext cx="2098675" cy="40005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Consuegra, Toledo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4255" y="285728"/>
            <a:ext cx="9198255"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s-E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2.La Influencia del medio en la actividad humana</a:t>
            </a:r>
          </a:p>
        </p:txBody>
      </p:sp>
      <p:sp>
        <p:nvSpPr>
          <p:cNvPr id="75778" name="4 CuadroTexto"/>
          <p:cNvSpPr txBox="1">
            <a:spLocks noChangeArrowheads="1"/>
          </p:cNvSpPr>
          <p:nvPr/>
        </p:nvSpPr>
        <p:spPr bwMode="auto">
          <a:xfrm>
            <a:off x="0" y="2143125"/>
            <a:ext cx="5857875" cy="3816350"/>
          </a:xfrm>
          <a:prstGeom prst="rect">
            <a:avLst/>
          </a:prstGeom>
          <a:noFill/>
          <a:ln w="9525">
            <a:noFill/>
            <a:miter lim="800000"/>
            <a:headEnd/>
            <a:tailEnd/>
          </a:ln>
        </p:spPr>
        <p:txBody>
          <a:bodyPr>
            <a:spAutoFit/>
          </a:bodyPr>
          <a:lstStyle/>
          <a:p>
            <a:r>
              <a:rPr lang="es-ES" sz="3200" b="1" u="sng">
                <a:latin typeface="Calibri" pitchFamily="34" charset="0"/>
              </a:rPr>
              <a:t>Medio Ambiente:</a:t>
            </a:r>
            <a:r>
              <a:rPr lang="es-ES" sz="3200" b="1">
                <a:latin typeface="Calibri" pitchFamily="34" charset="0"/>
              </a:rPr>
              <a:t> </a:t>
            </a:r>
            <a:r>
              <a:rPr lang="es-ES" sz="3200">
                <a:latin typeface="Calibri" pitchFamily="34" charset="0"/>
              </a:rPr>
              <a:t>Conjunto de componentes físicos, químicos, biológicos y sociales capaces de causar efectos directos o indirectos en un plazo corto o largo, sobre los seres vivos y las</a:t>
            </a:r>
          </a:p>
          <a:p>
            <a:r>
              <a:rPr lang="es-ES" sz="3200">
                <a:latin typeface="Calibri" pitchFamily="34" charset="0"/>
              </a:rPr>
              <a:t>actividades humanas.</a:t>
            </a:r>
          </a:p>
          <a:p>
            <a:endParaRPr lang="es-ES">
              <a:latin typeface="Calibri" pitchFamily="34" charset="0"/>
            </a:endParaRPr>
          </a:p>
        </p:txBody>
      </p:sp>
      <p:pic>
        <p:nvPicPr>
          <p:cNvPr id="27652" name="Picture 4" descr="http://t1.gstatic.com/images?q=tbn:ANd9GcRDlcvXXZTeXXJnWWPsTM7c1NfLWru1MkXGPHzufUbUaONP476bIA"/>
          <p:cNvPicPr>
            <a:picLocks noChangeAspect="1" noChangeArrowheads="1"/>
          </p:cNvPicPr>
          <p:nvPr/>
        </p:nvPicPr>
        <p:blipFill>
          <a:blip r:embed="rId2" cstate="print"/>
          <a:srcRect/>
          <a:stretch>
            <a:fillRect/>
          </a:stretch>
        </p:blipFill>
        <p:spPr bwMode="auto">
          <a:xfrm>
            <a:off x="5715008" y="2044374"/>
            <a:ext cx="3131136" cy="432785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2 Marcador de contenido"/>
          <p:cNvSpPr>
            <a:spLocks noGrp="1"/>
          </p:cNvSpPr>
          <p:nvPr>
            <p:ph idx="1"/>
          </p:nvPr>
        </p:nvSpPr>
        <p:spPr>
          <a:xfrm>
            <a:off x="611188" y="404813"/>
            <a:ext cx="8004175" cy="6453187"/>
          </a:xfrm>
        </p:spPr>
        <p:txBody>
          <a:bodyPr/>
          <a:lstStyle/>
          <a:p>
            <a:pPr algn="ctr">
              <a:buFont typeface="Arial" charset="0"/>
              <a:buNone/>
            </a:pPr>
            <a:r>
              <a:rPr lang="es-ES" smtClean="0"/>
              <a:t>       </a:t>
            </a:r>
            <a:r>
              <a:rPr lang="es-ES" u="sng" smtClean="0"/>
              <a:t>El medio ambiente está formado por :</a:t>
            </a:r>
          </a:p>
          <a:p>
            <a:pPr algn="ctr">
              <a:buFont typeface="Arial" charset="0"/>
              <a:buNone/>
            </a:pPr>
            <a:endParaRPr lang="es-ES" smtClean="0"/>
          </a:p>
          <a:p>
            <a:pPr algn="ctr">
              <a:buFont typeface="Arial" charset="0"/>
              <a:buNone/>
            </a:pPr>
            <a:r>
              <a:rPr lang="es-ES" smtClean="0"/>
              <a:t>-</a:t>
            </a:r>
            <a:r>
              <a:rPr lang="es-ES" sz="2800" smtClean="0"/>
              <a:t>El agua</a:t>
            </a:r>
          </a:p>
          <a:p>
            <a:pPr algn="ctr">
              <a:buFont typeface="Arial" charset="0"/>
              <a:buNone/>
            </a:pPr>
            <a:endParaRPr lang="es-ES" sz="2800" smtClean="0"/>
          </a:p>
          <a:p>
            <a:pPr algn="ctr">
              <a:buFont typeface="Arial" charset="0"/>
              <a:buNone/>
            </a:pPr>
            <a:r>
              <a:rPr lang="es-ES" sz="2800" smtClean="0"/>
              <a:t> -El relieve</a:t>
            </a:r>
          </a:p>
          <a:p>
            <a:pPr algn="ctr">
              <a:buFont typeface="Arial" charset="0"/>
              <a:buNone/>
            </a:pPr>
            <a:endParaRPr lang="es-ES" sz="2800" smtClean="0"/>
          </a:p>
          <a:p>
            <a:pPr algn="ctr">
              <a:buFont typeface="Arial" charset="0"/>
              <a:buNone/>
            </a:pPr>
            <a:endParaRPr lang="es-ES" sz="2800" smtClean="0"/>
          </a:p>
          <a:p>
            <a:pPr algn="ctr">
              <a:buFont typeface="Arial" charset="0"/>
              <a:buNone/>
            </a:pPr>
            <a:r>
              <a:rPr lang="es-ES" sz="2800" smtClean="0"/>
              <a:t>-El clima</a:t>
            </a:r>
          </a:p>
          <a:p>
            <a:pPr algn="ctr">
              <a:buFont typeface="Arial" charset="0"/>
              <a:buNone/>
            </a:pPr>
            <a:endParaRPr lang="es-ES" sz="2800" smtClean="0"/>
          </a:p>
          <a:p>
            <a:pPr algn="ctr">
              <a:buFont typeface="Arial" charset="0"/>
              <a:buNone/>
            </a:pPr>
            <a:r>
              <a:rPr lang="es-ES" sz="2800" smtClean="0"/>
              <a:t>-La vegetación</a:t>
            </a:r>
          </a:p>
          <a:p>
            <a:pPr algn="ctr"/>
            <a:endParaRPr lang="es-ES" smtClean="0"/>
          </a:p>
        </p:txBody>
      </p:sp>
      <p:pic>
        <p:nvPicPr>
          <p:cNvPr id="76802" name="Picture 2" descr="http://4.bp.blogspot.com/_P4P9xiRhWNs/Sy5td8N4CfI/AAAAAAAAABw/hLlkDtU2xHc/s400/Porma.jpg"/>
          <p:cNvPicPr>
            <a:picLocks noChangeAspect="1" noChangeArrowheads="1"/>
          </p:cNvPicPr>
          <p:nvPr/>
        </p:nvPicPr>
        <p:blipFill>
          <a:blip r:embed="rId2" cstate="print"/>
          <a:srcRect/>
          <a:stretch>
            <a:fillRect/>
          </a:stretch>
        </p:blipFill>
        <p:spPr bwMode="auto">
          <a:xfrm>
            <a:off x="5867400" y="1217613"/>
            <a:ext cx="3276600" cy="2497137"/>
          </a:xfrm>
          <a:prstGeom prst="rect">
            <a:avLst/>
          </a:prstGeom>
          <a:noFill/>
          <a:ln w="9525">
            <a:noFill/>
            <a:miter lim="800000"/>
            <a:headEnd/>
            <a:tailEnd/>
          </a:ln>
        </p:spPr>
      </p:pic>
      <p:pic>
        <p:nvPicPr>
          <p:cNvPr id="76803" name="Picture 4" descr="http://www.lacoctelera.com/myfiles/miclase/relieve_espana.jpg?Expires=1307743200&amp;Signature=XPZjaP1bjVN26iuMXZcE1-Rh5kJ4H59DnIKX0OwNLtPhpJKi~HoofeQNMfhgxAiW-yVaZgz~8L-Xv4VtTqFVn~9mhF9rmZSSJIyRNvpV7UVcA5WZok4X5HCNmxxJ6AgOygVXX9ZB7Krm1p83zUSmmMJLTNN3i7BWqtv5PXzBD-Y_&amp;Key-Pair-Id=APKAJYN3LZI5CG46B7AA&amp;Policy=eyJTdGF0ZW1lbnQiOlt7IlJlc291cmNlIjoiaHR0cDovL2QzZHM0b3k3ZzF3cnFxLmNsb3VkZnJvbnQubmV0L21pY2xhc2UvbXlmaWxlcy9yZWxpZXZlX2VzcGFuYS5qcGciLCJDb25kaXRpb24iOnsiRGF0ZUxlc3NUaGFuIjp7IkFXUzpFcG9jaFRpbWUiOjEzMDc3NDMyMDB9fX1dfQ__"/>
          <p:cNvPicPr>
            <a:picLocks noChangeAspect="1" noChangeArrowheads="1"/>
          </p:cNvPicPr>
          <p:nvPr/>
        </p:nvPicPr>
        <p:blipFill>
          <a:blip r:embed="rId3" cstate="print"/>
          <a:srcRect/>
          <a:stretch>
            <a:fillRect/>
          </a:stretch>
        </p:blipFill>
        <p:spPr bwMode="auto">
          <a:xfrm>
            <a:off x="323850" y="1844675"/>
            <a:ext cx="3048000" cy="2286000"/>
          </a:xfrm>
          <a:prstGeom prst="rect">
            <a:avLst/>
          </a:prstGeom>
          <a:noFill/>
          <a:ln w="9525">
            <a:noFill/>
            <a:miter lim="800000"/>
            <a:headEnd/>
            <a:tailEnd/>
          </a:ln>
        </p:spPr>
      </p:pic>
      <p:pic>
        <p:nvPicPr>
          <p:cNvPr id="76804" name="Picture 6" descr="http://1.bp.blogspot.com/_IIlmYiO9FJc/Sfgh3WhhGJI/AAAAAAAAAEg/yTnBhPXzpQ8/s400/clima+en+espa%C3%B1a.png"/>
          <p:cNvPicPr>
            <a:picLocks noChangeAspect="1" noChangeArrowheads="1"/>
          </p:cNvPicPr>
          <p:nvPr/>
        </p:nvPicPr>
        <p:blipFill>
          <a:blip r:embed="rId4" cstate="print"/>
          <a:srcRect/>
          <a:stretch>
            <a:fillRect/>
          </a:stretch>
        </p:blipFill>
        <p:spPr bwMode="auto">
          <a:xfrm>
            <a:off x="5978525" y="4005263"/>
            <a:ext cx="3165475" cy="2476500"/>
          </a:xfrm>
          <a:prstGeom prst="rect">
            <a:avLst/>
          </a:prstGeom>
          <a:noFill/>
          <a:ln w="9525">
            <a:noFill/>
            <a:miter lim="800000"/>
            <a:headEnd/>
            <a:tailEnd/>
          </a:ln>
        </p:spPr>
      </p:pic>
      <p:pic>
        <p:nvPicPr>
          <p:cNvPr id="76805" name="Picture 8" descr="http://www.aitanatp.com/nivel6/clima/images/mapavege.jpg"/>
          <p:cNvPicPr>
            <a:picLocks noChangeAspect="1" noChangeArrowheads="1"/>
          </p:cNvPicPr>
          <p:nvPr/>
        </p:nvPicPr>
        <p:blipFill>
          <a:blip r:embed="rId5" cstate="print"/>
          <a:srcRect/>
          <a:stretch>
            <a:fillRect/>
          </a:stretch>
        </p:blipFill>
        <p:spPr bwMode="auto">
          <a:xfrm>
            <a:off x="0" y="4797425"/>
            <a:ext cx="3116263" cy="1663700"/>
          </a:xfrm>
          <a:prstGeom prst="rect">
            <a:avLst/>
          </a:prstGeom>
          <a:noFill/>
          <a:ln w="9525">
            <a:noFill/>
            <a:miter lim="800000"/>
            <a:headEnd/>
            <a:tailEnd/>
          </a:ln>
        </p:spPr>
      </p:pic>
      <p:sp>
        <p:nvSpPr>
          <p:cNvPr id="7" name="6 Flecha a la derecha con muesca"/>
          <p:cNvSpPr/>
          <p:nvPr/>
        </p:nvSpPr>
        <p:spPr>
          <a:xfrm>
            <a:off x="5364163" y="1844675"/>
            <a:ext cx="503237" cy="1174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8" name="7 Flecha a la derecha con muesca"/>
          <p:cNvSpPr/>
          <p:nvPr/>
        </p:nvSpPr>
        <p:spPr>
          <a:xfrm>
            <a:off x="3492500" y="2924175"/>
            <a:ext cx="358775" cy="7302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9" name="8 Flecha a la derecha con muesca"/>
          <p:cNvSpPr/>
          <p:nvPr/>
        </p:nvSpPr>
        <p:spPr>
          <a:xfrm>
            <a:off x="5364163" y="4437063"/>
            <a:ext cx="503237" cy="14446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10" name="9 Flecha a la derecha con muesca"/>
          <p:cNvSpPr/>
          <p:nvPr/>
        </p:nvSpPr>
        <p:spPr>
          <a:xfrm>
            <a:off x="3203575" y="5445125"/>
            <a:ext cx="360363" cy="14446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88" y="274638"/>
            <a:ext cx="8329612" cy="1143000"/>
          </a:xfrm>
        </p:spPr>
        <p:txBody>
          <a:bodyPr rtlCol="0">
            <a:noAutofit/>
          </a:bodyPr>
          <a:lstStyle/>
          <a:p>
            <a:pPr algn="l" fontAlgn="auto">
              <a:spcAft>
                <a:spcPts val="0"/>
              </a:spcAft>
              <a:defRPr/>
            </a:pPr>
            <a:r>
              <a:rPr lang="es-ES" sz="3600" u="sng" dirty="0" smtClean="0">
                <a:solidFill>
                  <a:schemeClr val="tx2">
                    <a:lumMod val="20000"/>
                    <a:lumOff val="80000"/>
                  </a:schemeClr>
                </a:solidFill>
              </a:rPr>
              <a:t>I) Todos estos componentes son recursos de los que el hombre se beneficia:</a:t>
            </a:r>
            <a:endParaRPr lang="es-ES" sz="3600" u="sng" dirty="0">
              <a:solidFill>
                <a:schemeClr val="tx2">
                  <a:lumMod val="20000"/>
                  <a:lumOff val="80000"/>
                </a:schemeClr>
              </a:solidFill>
            </a:endParaRPr>
          </a:p>
        </p:txBody>
      </p:sp>
      <p:sp>
        <p:nvSpPr>
          <p:cNvPr id="77826" name="2 Marcador de contenido"/>
          <p:cNvSpPr>
            <a:spLocks noGrp="1"/>
          </p:cNvSpPr>
          <p:nvPr>
            <p:ph sz="half" idx="1"/>
          </p:nvPr>
        </p:nvSpPr>
        <p:spPr>
          <a:xfrm>
            <a:off x="357188" y="1557338"/>
            <a:ext cx="8031162" cy="4967287"/>
          </a:xfrm>
        </p:spPr>
        <p:txBody>
          <a:bodyPr/>
          <a:lstStyle/>
          <a:p>
            <a:pPr>
              <a:buFont typeface="Arial" charset="0"/>
              <a:buNone/>
            </a:pPr>
            <a:r>
              <a:rPr lang="es-ES" sz="3600" u="sng" smtClean="0"/>
              <a:t>1. El agua</a:t>
            </a:r>
            <a:r>
              <a:rPr lang="es-ES" sz="4000" smtClean="0"/>
              <a:t>: </a:t>
            </a:r>
          </a:p>
          <a:p>
            <a:pPr>
              <a:buFont typeface="Arial" charset="0"/>
              <a:buNone/>
            </a:pPr>
            <a:r>
              <a:rPr lang="es-ES" smtClean="0"/>
              <a:t>El agua es un bien escaso que afecta a la/s :</a:t>
            </a:r>
          </a:p>
          <a:p>
            <a:endParaRPr lang="es-ES" smtClean="0"/>
          </a:p>
          <a:p>
            <a:r>
              <a:rPr lang="es-ES" smtClean="0"/>
              <a:t>Actividades productivas (regadío, industria…)</a:t>
            </a:r>
          </a:p>
          <a:p>
            <a:endParaRPr lang="es-ES" smtClean="0"/>
          </a:p>
          <a:p>
            <a:r>
              <a:rPr lang="es-ES" smtClean="0"/>
              <a:t> Producción de Energía (hidráulica , nuclear)</a:t>
            </a:r>
          </a:p>
          <a:p>
            <a:endParaRPr lang="es-ES" smtClean="0"/>
          </a:p>
          <a:p>
            <a:r>
              <a:rPr lang="es-ES" smtClean="0"/>
              <a:t> Otras actividades humanas (golf, pesca..)</a:t>
            </a:r>
          </a:p>
          <a:p>
            <a:endParaRPr lang="es-ES"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http://www.energiasrenovables.ciemat.es/suplementos/sit_actual_renovables/img/actual_renovables/hidraulica_3.png"/>
          <p:cNvPicPr>
            <a:picLocks noChangeAspect="1" noChangeArrowheads="1"/>
          </p:cNvPicPr>
          <p:nvPr/>
        </p:nvPicPr>
        <p:blipFill>
          <a:blip r:embed="rId2" cstate="print"/>
          <a:srcRect/>
          <a:stretch>
            <a:fillRect/>
          </a:stretch>
        </p:blipFill>
        <p:spPr bwMode="auto">
          <a:xfrm>
            <a:off x="285750" y="285750"/>
            <a:ext cx="4284663" cy="3359150"/>
          </a:xfrm>
          <a:prstGeom prst="rect">
            <a:avLst/>
          </a:prstGeom>
          <a:noFill/>
          <a:ln w="9525">
            <a:noFill/>
            <a:miter lim="800000"/>
            <a:headEnd/>
            <a:tailEnd/>
          </a:ln>
        </p:spPr>
      </p:pic>
      <p:pic>
        <p:nvPicPr>
          <p:cNvPr id="78850" name="Picture 4" descr="http://www.ambientum.com/img_boletin/noticia/golf15.jpg"/>
          <p:cNvPicPr>
            <a:picLocks noChangeAspect="1" noChangeArrowheads="1"/>
          </p:cNvPicPr>
          <p:nvPr/>
        </p:nvPicPr>
        <p:blipFill>
          <a:blip r:embed="rId3" cstate="print"/>
          <a:srcRect/>
          <a:stretch>
            <a:fillRect/>
          </a:stretch>
        </p:blipFill>
        <p:spPr bwMode="auto">
          <a:xfrm>
            <a:off x="214313" y="3860800"/>
            <a:ext cx="4857750" cy="2809875"/>
          </a:xfrm>
          <a:prstGeom prst="rect">
            <a:avLst/>
          </a:prstGeom>
          <a:noFill/>
          <a:ln w="9525">
            <a:noFill/>
            <a:miter lim="800000"/>
            <a:headEnd/>
            <a:tailEnd/>
          </a:ln>
        </p:spPr>
      </p:pic>
      <p:sp>
        <p:nvSpPr>
          <p:cNvPr id="4" name="3 Flecha a la derecha con bandas"/>
          <p:cNvSpPr/>
          <p:nvPr/>
        </p:nvSpPr>
        <p:spPr>
          <a:xfrm>
            <a:off x="4572000" y="1052513"/>
            <a:ext cx="1079500" cy="360362"/>
          </a:xfrm>
          <a:prstGeom prst="striped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s-ES" dirty="0"/>
          </a:p>
        </p:txBody>
      </p:sp>
      <p:sp>
        <p:nvSpPr>
          <p:cNvPr id="5" name="4 CuadroTexto"/>
          <p:cNvSpPr txBox="1"/>
          <p:nvPr/>
        </p:nvSpPr>
        <p:spPr>
          <a:xfrm>
            <a:off x="5724525" y="981075"/>
            <a:ext cx="2519363" cy="2308225"/>
          </a:xfrm>
          <a:prstGeom prst="rect">
            <a:avLst/>
          </a:prstGeom>
          <a:noFill/>
          <a:ln>
            <a:solidFill>
              <a:schemeClr val="tx2">
                <a:lumMod val="75000"/>
              </a:schemeClr>
            </a:solidFill>
          </a:ln>
        </p:spPr>
        <p:txBody>
          <a:bodyPr>
            <a:spAutoFit/>
          </a:bodyPr>
          <a:lstStyle/>
          <a:p>
            <a:pPr fontAlgn="auto">
              <a:spcBef>
                <a:spcPts val="0"/>
              </a:spcBef>
              <a:spcAft>
                <a:spcPts val="0"/>
              </a:spcAft>
              <a:defRPr/>
            </a:pPr>
            <a:r>
              <a:rPr lang="es-ES" sz="2400" dirty="0">
                <a:latin typeface="+mn-lt"/>
              </a:rPr>
              <a:t>Este mapa representa  cuanta energía se produce en España gracias a la energía hidráulica </a:t>
            </a:r>
          </a:p>
        </p:txBody>
      </p:sp>
      <p:sp>
        <p:nvSpPr>
          <p:cNvPr id="6" name="5 Flecha a la derecha con bandas"/>
          <p:cNvSpPr/>
          <p:nvPr/>
        </p:nvSpPr>
        <p:spPr>
          <a:xfrm>
            <a:off x="5148263" y="5072063"/>
            <a:ext cx="936625" cy="373062"/>
          </a:xfrm>
          <a:prstGeom prst="striped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s-ES" dirty="0"/>
          </a:p>
        </p:txBody>
      </p:sp>
      <p:sp>
        <p:nvSpPr>
          <p:cNvPr id="7" name="6 CuadroTexto"/>
          <p:cNvSpPr txBox="1"/>
          <p:nvPr/>
        </p:nvSpPr>
        <p:spPr>
          <a:xfrm>
            <a:off x="6084888" y="4076700"/>
            <a:ext cx="2735262" cy="2678113"/>
          </a:xfrm>
          <a:prstGeom prst="rect">
            <a:avLst/>
          </a:prstGeom>
          <a:noFill/>
          <a:ln>
            <a:solidFill>
              <a:schemeClr val="tx2">
                <a:lumMod val="75000"/>
              </a:schemeClr>
            </a:solidFill>
          </a:ln>
        </p:spPr>
        <p:txBody>
          <a:bodyPr>
            <a:spAutoFit/>
          </a:bodyPr>
          <a:lstStyle/>
          <a:p>
            <a:pPr fontAlgn="auto">
              <a:spcBef>
                <a:spcPts val="0"/>
              </a:spcBef>
              <a:spcAft>
                <a:spcPts val="0"/>
              </a:spcAft>
              <a:defRPr/>
            </a:pPr>
            <a:r>
              <a:rPr lang="es-ES" sz="2400" dirty="0">
                <a:latin typeface="+mn-lt"/>
              </a:rPr>
              <a:t>El agua también influye en la actividad humana aquí vemos que el agua ha sido utilizada para un campo de golf.</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3 Marcador de contenido"/>
          <p:cNvSpPr>
            <a:spLocks noGrp="1"/>
          </p:cNvSpPr>
          <p:nvPr>
            <p:ph sz="half" idx="2"/>
          </p:nvPr>
        </p:nvSpPr>
        <p:spPr>
          <a:xfrm>
            <a:off x="5286375" y="1214438"/>
            <a:ext cx="3643313" cy="4000500"/>
          </a:xfrm>
          <a:ln>
            <a:solidFill>
              <a:schemeClr val="tx1"/>
            </a:solidFill>
          </a:ln>
        </p:spPr>
        <p:txBody>
          <a:bodyPr/>
          <a:lstStyle/>
          <a:p>
            <a:r>
              <a:rPr lang="es-ES" sz="3200" smtClean="0"/>
              <a:t>El agua en algunas regiones españolas es escasa y en verano en la comunidad de Andalucía hay restricciones de agua.</a:t>
            </a:r>
          </a:p>
        </p:txBody>
      </p:sp>
      <p:pic>
        <p:nvPicPr>
          <p:cNvPr id="79874" name="Picture 2" descr="http://img176.imageshack.us/img176/687/mapaagua0905708gv.gif"/>
          <p:cNvPicPr>
            <a:picLocks noChangeAspect="1" noChangeArrowheads="1"/>
          </p:cNvPicPr>
          <p:nvPr/>
        </p:nvPicPr>
        <p:blipFill>
          <a:blip r:embed="rId2" cstate="print"/>
          <a:srcRect/>
          <a:stretch>
            <a:fillRect/>
          </a:stretch>
        </p:blipFill>
        <p:spPr bwMode="auto">
          <a:xfrm>
            <a:off x="179388" y="285750"/>
            <a:ext cx="5033962" cy="6215063"/>
          </a:xfrm>
          <a:prstGeom prst="rect">
            <a:avLst/>
          </a:prstGeom>
          <a:noFill/>
          <a:ln w="9525">
            <a:noFill/>
            <a:miter lim="800000"/>
            <a:headEnd/>
            <a:tailEnd/>
          </a:ln>
        </p:spPr>
      </p:pic>
      <p:sp>
        <p:nvSpPr>
          <p:cNvPr id="6" name="5 Sol"/>
          <p:cNvSpPr/>
          <p:nvPr/>
        </p:nvSpPr>
        <p:spPr>
          <a:xfrm>
            <a:off x="1979613" y="5589588"/>
            <a:ext cx="360362" cy="21590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1 Título"/>
          <p:cNvSpPr>
            <a:spLocks noGrp="1"/>
          </p:cNvSpPr>
          <p:nvPr>
            <p:ph type="title"/>
          </p:nvPr>
        </p:nvSpPr>
        <p:spPr/>
        <p:txBody>
          <a:bodyPr/>
          <a:lstStyle/>
          <a:p>
            <a:pPr algn="l"/>
            <a:r>
              <a:rPr lang="es-ES" sz="3600" u="sng" smtClean="0"/>
              <a:t>2. El relieve</a:t>
            </a:r>
          </a:p>
        </p:txBody>
      </p:sp>
      <p:sp>
        <p:nvSpPr>
          <p:cNvPr id="4" name="3 Marcador de texto"/>
          <p:cNvSpPr>
            <a:spLocks noGrp="1"/>
          </p:cNvSpPr>
          <p:nvPr>
            <p:ph idx="1"/>
          </p:nvPr>
        </p:nvSpPr>
        <p:spPr>
          <a:xfrm>
            <a:off x="250825" y="1341438"/>
            <a:ext cx="8220075" cy="4568825"/>
          </a:xfrm>
        </p:spPr>
        <p:txBody>
          <a:bodyPr rtlCol="0">
            <a:normAutofit fontScale="85000" lnSpcReduction="20000"/>
          </a:bodyPr>
          <a:lstStyle/>
          <a:p>
            <a:pPr fontAlgn="auto">
              <a:spcAft>
                <a:spcPts val="0"/>
              </a:spcAft>
              <a:buFont typeface="Arial" pitchFamily="34" charset="0"/>
              <a:buNone/>
              <a:defRPr/>
            </a:pPr>
            <a:r>
              <a:rPr lang="es-ES" sz="2800" dirty="0" smtClean="0"/>
              <a:t> Afecta a:</a:t>
            </a:r>
          </a:p>
          <a:p>
            <a:pPr fontAlgn="auto">
              <a:spcAft>
                <a:spcPts val="0"/>
              </a:spcAft>
              <a:buFont typeface="Arial" pitchFamily="34" charset="0"/>
              <a:buNone/>
              <a:defRPr/>
            </a:pPr>
            <a:endParaRPr lang="es-ES" sz="2800" dirty="0"/>
          </a:p>
          <a:p>
            <a:pPr fontAlgn="auto">
              <a:spcAft>
                <a:spcPts val="0"/>
              </a:spcAft>
              <a:buFont typeface="Arial" pitchFamily="34" charset="0"/>
              <a:buChar char="•"/>
              <a:defRPr/>
            </a:pPr>
            <a:r>
              <a:rPr lang="es-ES" sz="2800" b="1" dirty="0" smtClean="0"/>
              <a:t>Asentamientos</a:t>
            </a:r>
            <a:endParaRPr lang="es-ES" sz="2800" dirty="0" smtClean="0"/>
          </a:p>
          <a:p>
            <a:pPr fontAlgn="auto">
              <a:spcAft>
                <a:spcPts val="0"/>
              </a:spcAft>
              <a:buFont typeface="Arial" pitchFamily="34" charset="0"/>
              <a:buChar char="•"/>
              <a:defRPr/>
            </a:pPr>
            <a:r>
              <a:rPr lang="es-ES" sz="2800" b="1" dirty="0" smtClean="0"/>
              <a:t>Agricultura  y pesca, </a:t>
            </a:r>
            <a:r>
              <a:rPr lang="es-ES" sz="2800" dirty="0" smtClean="0"/>
              <a:t>dependiendo de el relieve hay más o menos producción, ya que la altitud modifica las condiciones climáticas generales.</a:t>
            </a:r>
          </a:p>
          <a:p>
            <a:pPr fontAlgn="auto">
              <a:spcAft>
                <a:spcPts val="0"/>
              </a:spcAft>
              <a:buFont typeface="Arial" pitchFamily="34" charset="0"/>
              <a:buChar char="•"/>
              <a:defRPr/>
            </a:pPr>
            <a:r>
              <a:rPr lang="es-ES" sz="2800" b="1" dirty="0" smtClean="0"/>
              <a:t>Turismo</a:t>
            </a:r>
            <a:r>
              <a:rPr lang="es-ES" sz="2800" dirty="0" smtClean="0"/>
              <a:t> : atrae a mucha variedad de gente ( casas rurales).</a:t>
            </a:r>
          </a:p>
          <a:p>
            <a:pPr fontAlgn="auto">
              <a:spcAft>
                <a:spcPts val="0"/>
              </a:spcAft>
              <a:buFont typeface="Arial" pitchFamily="34" charset="0"/>
              <a:buChar char="•"/>
              <a:defRPr/>
            </a:pPr>
            <a:r>
              <a:rPr lang="es-ES" sz="2800" b="1" dirty="0" smtClean="0"/>
              <a:t>Comunicaciones: </a:t>
            </a:r>
            <a:r>
              <a:rPr lang="es-ES" sz="2800" dirty="0" smtClean="0"/>
              <a:t>terrestre o marítimo (puertos )</a:t>
            </a:r>
            <a:endParaRPr lang="es-ES" sz="2800" b="1" dirty="0" smtClean="0"/>
          </a:p>
          <a:p>
            <a:pPr fontAlgn="auto">
              <a:spcAft>
                <a:spcPts val="0"/>
              </a:spcAft>
              <a:buFont typeface="Arial" pitchFamily="34" charset="0"/>
              <a:buChar char="•"/>
              <a:defRPr/>
            </a:pPr>
            <a:endParaRPr lang="es-ES" sz="2800" dirty="0"/>
          </a:p>
          <a:p>
            <a:pPr fontAlgn="auto">
              <a:spcAft>
                <a:spcPts val="0"/>
              </a:spcAft>
              <a:buFont typeface="Arial" pitchFamily="34" charset="0"/>
              <a:buNone/>
              <a:defRPr/>
            </a:pPr>
            <a:r>
              <a:rPr lang="es-ES" sz="2800" dirty="0" smtClean="0"/>
              <a:t> Proporciona:</a:t>
            </a:r>
          </a:p>
          <a:p>
            <a:pPr fontAlgn="auto">
              <a:spcAft>
                <a:spcPts val="0"/>
              </a:spcAft>
              <a:buFont typeface="Arial" pitchFamily="34" charset="0"/>
              <a:buChar char="•"/>
              <a:defRPr/>
            </a:pPr>
            <a:endParaRPr lang="es-ES" sz="2800" dirty="0"/>
          </a:p>
          <a:p>
            <a:pPr fontAlgn="auto">
              <a:spcAft>
                <a:spcPts val="0"/>
              </a:spcAft>
              <a:buFont typeface="Arial" pitchFamily="34" charset="0"/>
              <a:buChar char="•"/>
              <a:defRPr/>
            </a:pPr>
            <a:r>
              <a:rPr lang="es-ES" sz="2800" dirty="0" smtClean="0"/>
              <a:t>Recursos minerales y energéticos ( yacimientos )</a:t>
            </a:r>
          </a:p>
          <a:p>
            <a:pPr fontAlgn="auto">
              <a:spcAft>
                <a:spcPts val="0"/>
              </a:spcAft>
              <a:buFont typeface="Arial" pitchFamily="34" charset="0"/>
              <a:buNone/>
              <a:defRPr/>
            </a:pPr>
            <a:endParaRPr lang="es-ES" sz="2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939600" y="0"/>
            <a:ext cx="711848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s-E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1. Los paisajes naturales</a:t>
            </a:r>
          </a:p>
        </p:txBody>
      </p:sp>
      <p:sp>
        <p:nvSpPr>
          <p:cNvPr id="5" name="4 Rectángulo"/>
          <p:cNvSpPr/>
          <p:nvPr/>
        </p:nvSpPr>
        <p:spPr>
          <a:xfrm>
            <a:off x="0" y="1071563"/>
            <a:ext cx="9144000" cy="2246312"/>
          </a:xfrm>
          <a:prstGeom prst="rect">
            <a:avLst/>
          </a:prstGeom>
        </p:spPr>
        <p:txBody>
          <a:bodyPr>
            <a:spAutoFit/>
          </a:bodyPr>
          <a:lstStyle/>
          <a:p>
            <a:pPr fontAlgn="auto">
              <a:spcBef>
                <a:spcPts val="0"/>
              </a:spcBef>
              <a:spcAft>
                <a:spcPts val="0"/>
              </a:spcAft>
              <a:defRPr/>
            </a:pPr>
            <a:r>
              <a:rPr lang="es-ES" sz="2800" dirty="0">
                <a:solidFill>
                  <a:schemeClr val="accent2">
                    <a:lumMod val="10000"/>
                  </a:schemeClr>
                </a:solidFill>
                <a:latin typeface="+mn-lt"/>
              </a:rPr>
              <a:t>Un paisaje natural, es una parte del territorio de la tierra que se encuentra escasamente modificado por la acción del hombre. El término se utiliza específicamente para designar alguna de las categorías que sirven para la protección de determinadas zonas de la naturaleza de especial interés.</a:t>
            </a:r>
          </a:p>
        </p:txBody>
      </p:sp>
      <p:pic>
        <p:nvPicPr>
          <p:cNvPr id="53251" name="Picture 2" descr="http://www.lacoctelera.com/myfiles/algargos/aiguestortes7.jpg?Expires=1307656800&amp;Signature=a320QoUkgXKkpHEMKF-Q3DMWxvzAZiQ7fWjj7RVOH2zzqYQPF~FzhgySFkUVNeCmOaFCKXCEmN2Lqy5HbT-zzx-z9VtKJCnG-KfF3JrtM~74QJXrkFj-ZtIIaKX9WZODwV7ilP4kwg3xEJCCE0H54vQzneSdPXclenIPqdKSvJ0_&amp;Key-Pair-Id=APKAJYN3LZI5CG46B7AA&amp;Policy=eyJTdGF0ZW1lbnQiOlt7IlJlc291cmNlIjoiaHR0cDovL2QzZHM0b3k3ZzF3cnFxLmNsb3VkZnJvbnQubmV0L2FsZ2FyZ29zL215ZmlsZXMvYWlndWVzdG9ydGVzNy5qcGciLCJDb25kaXRpb24iOnsiRGF0ZUxlc3NUaGFuIjp7IkFXUzpFcG9jaFRpbWUiOjEzMDc2NTY4MDB9fX1dfQ__"/>
          <p:cNvPicPr>
            <a:picLocks noChangeAspect="1" noChangeArrowheads="1"/>
          </p:cNvPicPr>
          <p:nvPr/>
        </p:nvPicPr>
        <p:blipFill>
          <a:blip r:embed="rId2" cstate="print"/>
          <a:srcRect/>
          <a:stretch>
            <a:fillRect/>
          </a:stretch>
        </p:blipFill>
        <p:spPr bwMode="auto">
          <a:xfrm>
            <a:off x="1500188" y="3286125"/>
            <a:ext cx="7154862" cy="3286125"/>
          </a:xfrm>
          <a:prstGeom prst="rect">
            <a:avLst/>
          </a:prstGeom>
          <a:noFill/>
          <a:ln w="9525">
            <a:noFill/>
            <a:miter lim="800000"/>
            <a:headEnd/>
            <a:tailEnd/>
          </a:ln>
        </p:spPr>
      </p:pic>
      <p:sp>
        <p:nvSpPr>
          <p:cNvPr id="7" name="6 CuadroTexto"/>
          <p:cNvSpPr txBox="1"/>
          <p:nvPr/>
        </p:nvSpPr>
        <p:spPr>
          <a:xfrm>
            <a:off x="285750" y="3643313"/>
            <a:ext cx="1214438" cy="1816100"/>
          </a:xfrm>
          <a:prstGeom prst="rect">
            <a:avLst/>
          </a:prstGeom>
          <a:noFill/>
        </p:spPr>
        <p:txBody>
          <a:bodyPr>
            <a:spAutoFit/>
          </a:bodyPr>
          <a:lstStyle/>
          <a:p>
            <a:pPr fontAlgn="auto">
              <a:spcBef>
                <a:spcPts val="0"/>
              </a:spcBef>
              <a:spcAft>
                <a:spcPts val="0"/>
              </a:spcAft>
              <a:defRPr/>
            </a:pPr>
            <a:r>
              <a:rPr lang="es-ES" sz="2800" u="sng" dirty="0">
                <a:solidFill>
                  <a:schemeClr val="accent2">
                    <a:lumMod val="10000"/>
                  </a:schemeClr>
                </a:solidFill>
                <a:latin typeface="+mn-lt"/>
              </a:rPr>
              <a:t>Valle</a:t>
            </a:r>
          </a:p>
          <a:p>
            <a:pPr fontAlgn="auto">
              <a:spcBef>
                <a:spcPts val="0"/>
              </a:spcBef>
              <a:spcAft>
                <a:spcPts val="0"/>
              </a:spcAft>
              <a:defRPr/>
            </a:pPr>
            <a:r>
              <a:rPr lang="es-ES" sz="2800" u="sng" dirty="0">
                <a:solidFill>
                  <a:schemeClr val="accent2">
                    <a:lumMod val="10000"/>
                  </a:schemeClr>
                </a:solidFill>
                <a:latin typeface="+mn-lt"/>
              </a:rPr>
              <a:t>De </a:t>
            </a:r>
          </a:p>
          <a:p>
            <a:pPr fontAlgn="auto">
              <a:spcBef>
                <a:spcPts val="0"/>
              </a:spcBef>
              <a:spcAft>
                <a:spcPts val="0"/>
              </a:spcAft>
              <a:defRPr/>
            </a:pPr>
            <a:r>
              <a:rPr lang="es-ES" sz="2800" u="sng" dirty="0">
                <a:solidFill>
                  <a:schemeClr val="accent2">
                    <a:lumMod val="10000"/>
                  </a:schemeClr>
                </a:solidFill>
                <a:latin typeface="+mn-lt"/>
              </a:rPr>
              <a:t>Arán,</a:t>
            </a:r>
          </a:p>
          <a:p>
            <a:pPr fontAlgn="auto">
              <a:spcBef>
                <a:spcPts val="0"/>
              </a:spcBef>
              <a:spcAft>
                <a:spcPts val="0"/>
              </a:spcAft>
              <a:defRPr/>
            </a:pPr>
            <a:r>
              <a:rPr lang="es-ES" sz="2800" u="sng" dirty="0">
                <a:solidFill>
                  <a:schemeClr val="accent2">
                    <a:lumMod val="10000"/>
                  </a:schemeClr>
                </a:solidFill>
                <a:latin typeface="+mn-lt"/>
              </a:rPr>
              <a:t>LLEIDA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camping.campingsonline.com/camping/lascorralizas/i/bronchalesgranconfort.jpg"/>
          <p:cNvPicPr>
            <a:picLocks noChangeAspect="1" noChangeArrowheads="1"/>
          </p:cNvPicPr>
          <p:nvPr/>
        </p:nvPicPr>
        <p:blipFill>
          <a:blip r:embed="rId2" cstate="print"/>
          <a:srcRect/>
          <a:stretch>
            <a:fillRect/>
          </a:stretch>
        </p:blipFill>
        <p:spPr bwMode="auto">
          <a:xfrm>
            <a:off x="1000100" y="428604"/>
            <a:ext cx="7020272" cy="5265206"/>
          </a:xfrm>
          <a:prstGeom prst="rect">
            <a:avLst/>
          </a:prstGeom>
          <a:ln w="228600" cap="sq" cmpd="thickThin">
            <a:solidFill>
              <a:srgbClr val="000000"/>
            </a:solidFill>
            <a:prstDash val="solid"/>
            <a:miter lim="800000"/>
          </a:ln>
          <a:effectLst>
            <a:innerShdw blurRad="76200">
              <a:srgbClr val="000000"/>
            </a:innerShdw>
          </a:effectLst>
        </p:spPr>
      </p:pic>
      <p:sp>
        <p:nvSpPr>
          <p:cNvPr id="11" name="10 CuadroTexto"/>
          <p:cNvSpPr txBox="1"/>
          <p:nvPr/>
        </p:nvSpPr>
        <p:spPr>
          <a:xfrm>
            <a:off x="785813" y="6072188"/>
            <a:ext cx="2243137" cy="407987"/>
          </a:xfrm>
          <a:prstGeom prst="rect">
            <a:avLst/>
          </a:prstGeom>
          <a:noFill/>
          <a:ln>
            <a:solidFill>
              <a:schemeClr val="tx2">
                <a:lumMod val="75000"/>
              </a:schemeClr>
            </a:solidFill>
          </a:ln>
        </p:spPr>
        <p:txBody>
          <a:bodyPr>
            <a:spAutoFit/>
          </a:bodyPr>
          <a:lstStyle/>
          <a:p>
            <a:pPr fontAlgn="auto">
              <a:spcBef>
                <a:spcPts val="0"/>
              </a:spcBef>
              <a:spcAft>
                <a:spcPts val="0"/>
              </a:spcAft>
              <a:defRPr/>
            </a:pPr>
            <a:r>
              <a:rPr lang="es-ES" sz="2000" dirty="0">
                <a:latin typeface="+mn-lt"/>
              </a:rPr>
              <a:t>Bronchales, Teruel</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pisosalquileraguadulce.com/images/puertodeportivoaguadulce.jpg"/>
          <p:cNvPicPr>
            <a:picLocks noChangeAspect="1" noChangeArrowheads="1"/>
          </p:cNvPicPr>
          <p:nvPr/>
        </p:nvPicPr>
        <p:blipFill>
          <a:blip r:embed="rId2" cstate="print"/>
          <a:srcRect/>
          <a:stretch>
            <a:fillRect/>
          </a:stretch>
        </p:blipFill>
        <p:spPr bwMode="auto">
          <a:xfrm>
            <a:off x="428625" y="357188"/>
            <a:ext cx="4286250" cy="32146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3 CuadroTexto"/>
          <p:cNvSpPr txBox="1"/>
          <p:nvPr/>
        </p:nvSpPr>
        <p:spPr>
          <a:xfrm>
            <a:off x="357188" y="4786313"/>
            <a:ext cx="2857500" cy="523875"/>
          </a:xfrm>
          <a:prstGeom prst="rect">
            <a:avLst/>
          </a:prstGeom>
          <a:noFill/>
          <a:ln>
            <a:solidFill>
              <a:schemeClr val="tx2">
                <a:lumMod val="75000"/>
              </a:schemeClr>
            </a:solidFill>
          </a:ln>
        </p:spPr>
        <p:txBody>
          <a:bodyPr>
            <a:spAutoFit/>
          </a:bodyPr>
          <a:lstStyle/>
          <a:p>
            <a:pPr fontAlgn="auto">
              <a:spcBef>
                <a:spcPts val="0"/>
              </a:spcBef>
              <a:spcAft>
                <a:spcPts val="0"/>
              </a:spcAft>
              <a:defRPr/>
            </a:pPr>
            <a:r>
              <a:rPr lang="es-ES" sz="2800" dirty="0">
                <a:latin typeface="+mn-lt"/>
              </a:rPr>
              <a:t>Puerto de Almería</a:t>
            </a:r>
          </a:p>
        </p:txBody>
      </p:sp>
      <p:pic>
        <p:nvPicPr>
          <p:cNvPr id="20482" name="Picture 2" descr="http://static1.telealmerianoticias.com/wp/wp-content/uploads/2011/03/puerto-almeria.jpg"/>
          <p:cNvPicPr>
            <a:picLocks noChangeAspect="1" noChangeArrowheads="1"/>
          </p:cNvPicPr>
          <p:nvPr/>
        </p:nvPicPr>
        <p:blipFill>
          <a:blip r:embed="rId3" cstate="print"/>
          <a:srcRect/>
          <a:stretch>
            <a:fillRect/>
          </a:stretch>
        </p:blipFill>
        <p:spPr bwMode="auto">
          <a:xfrm>
            <a:off x="4071938" y="4000500"/>
            <a:ext cx="4702175" cy="25447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7" name="6 Conector recto de flecha"/>
          <p:cNvCxnSpPr>
            <a:stCxn id="4" idx="0"/>
          </p:cNvCxnSpPr>
          <p:nvPr/>
        </p:nvCxnSpPr>
        <p:spPr>
          <a:xfrm rot="5400000" flipH="1" flipV="1">
            <a:off x="1249363" y="4251325"/>
            <a:ext cx="1071562" cy="1588"/>
          </a:xfrm>
          <a:prstGeom prst="straightConnector1">
            <a:avLst/>
          </a:prstGeom>
          <a:ln>
            <a:solidFill>
              <a:schemeClr val="tx2"/>
            </a:solidFill>
            <a:tailEnd type="arrow"/>
          </a:ln>
        </p:spPr>
        <p:style>
          <a:lnRef idx="3">
            <a:schemeClr val="dk1"/>
          </a:lnRef>
          <a:fillRef idx="0">
            <a:schemeClr val="dk1"/>
          </a:fillRef>
          <a:effectRef idx="2">
            <a:schemeClr val="dk1"/>
          </a:effectRef>
          <a:fontRef idx="minor">
            <a:schemeClr val="tx1"/>
          </a:fontRef>
        </p:style>
      </p:cxnSp>
      <p:cxnSp>
        <p:nvCxnSpPr>
          <p:cNvPr id="10" name="9 Conector recto de flecha"/>
          <p:cNvCxnSpPr>
            <a:stCxn id="4" idx="3"/>
          </p:cNvCxnSpPr>
          <p:nvPr/>
        </p:nvCxnSpPr>
        <p:spPr>
          <a:xfrm>
            <a:off x="3214688" y="5048250"/>
            <a:ext cx="785812" cy="23813"/>
          </a:xfrm>
          <a:prstGeom prst="straightConnector1">
            <a:avLst/>
          </a:prstGeom>
          <a:ln>
            <a:solidFill>
              <a:schemeClr val="tx2"/>
            </a:solidFill>
            <a:tailEnd type="arrow"/>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4.bp.blogspot.com/_CAfhPxnm2YU/Sakj_0U1VKI/AAAAAAAAADA/f1trmBIQfUA/s400/espa%C3%B1a.jpg"/>
          <p:cNvPicPr>
            <a:picLocks noChangeAspect="1" noChangeArrowheads="1"/>
          </p:cNvPicPr>
          <p:nvPr/>
        </p:nvPicPr>
        <p:blipFill>
          <a:blip r:embed="rId2" cstate="print"/>
          <a:srcRect/>
          <a:stretch>
            <a:fillRect/>
          </a:stretch>
        </p:blipFill>
        <p:spPr bwMode="auto">
          <a:xfrm>
            <a:off x="1000125" y="285750"/>
            <a:ext cx="6443663" cy="5456238"/>
          </a:xfrm>
          <a:prstGeom prst="rect">
            <a:avLst/>
          </a:prstGeom>
          <a:noFill/>
          <a:ln w="9525">
            <a:noFill/>
            <a:miter lim="800000"/>
            <a:headEnd/>
            <a:tailEnd/>
          </a:ln>
        </p:spPr>
      </p:pic>
      <p:sp>
        <p:nvSpPr>
          <p:cNvPr id="83970" name="2 CuadroTexto"/>
          <p:cNvSpPr txBox="1">
            <a:spLocks noChangeArrowheads="1"/>
          </p:cNvSpPr>
          <p:nvPr/>
        </p:nvSpPr>
        <p:spPr bwMode="auto">
          <a:xfrm>
            <a:off x="250825" y="5732463"/>
            <a:ext cx="8535988" cy="1016000"/>
          </a:xfrm>
          <a:prstGeom prst="rect">
            <a:avLst/>
          </a:prstGeom>
          <a:noFill/>
          <a:ln w="9525">
            <a:noFill/>
            <a:miter lim="800000"/>
            <a:headEnd/>
            <a:tailEnd/>
          </a:ln>
        </p:spPr>
        <p:txBody>
          <a:bodyPr>
            <a:spAutoFit/>
          </a:bodyPr>
          <a:lstStyle/>
          <a:p>
            <a:r>
              <a:rPr lang="es-ES" sz="2000">
                <a:latin typeface="Calibri" pitchFamily="34" charset="0"/>
              </a:rPr>
              <a:t>En la siguiente imagen se pueden observar los principales yacimientos de hierro de España, aunque ya no se explota prácticamente ninguno de ellos.</a:t>
            </a:r>
            <a:br>
              <a:rPr lang="es-ES" sz="2000">
                <a:latin typeface="Calibri" pitchFamily="34" charset="0"/>
              </a:rPr>
            </a:br>
            <a:endParaRPr lang="es-ES" sz="2000">
              <a:latin typeface="Calibr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fontAlgn="auto">
              <a:spcAft>
                <a:spcPts val="0"/>
              </a:spcAft>
              <a:defRPr/>
            </a:pPr>
            <a:r>
              <a:rPr lang="es-ES" sz="4000" u="sng" dirty="0" smtClean="0"/>
              <a:t/>
            </a:r>
            <a:br>
              <a:rPr lang="es-ES" sz="4000" u="sng" dirty="0" smtClean="0"/>
            </a:br>
            <a:r>
              <a:rPr lang="es-ES" sz="4000" u="sng" dirty="0" smtClean="0"/>
              <a:t>3.El clima</a:t>
            </a:r>
            <a:r>
              <a:rPr lang="es-ES" dirty="0" smtClean="0"/>
              <a:t/>
            </a:r>
            <a:br>
              <a:rPr lang="es-ES" dirty="0" smtClean="0"/>
            </a:br>
            <a:endParaRPr lang="es-ES" dirty="0"/>
          </a:p>
        </p:txBody>
      </p:sp>
      <p:sp>
        <p:nvSpPr>
          <p:cNvPr id="4" name="3 Marcador de texto"/>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s-ES" sz="3000" dirty="0" smtClean="0"/>
              <a:t>Distribución de la población:  zonas de atracción y de repulsión.</a:t>
            </a:r>
          </a:p>
          <a:p>
            <a:pPr fontAlgn="auto">
              <a:spcAft>
                <a:spcPts val="0"/>
              </a:spcAft>
              <a:buFont typeface="Arial" pitchFamily="34" charset="0"/>
              <a:buChar char="•"/>
              <a:defRPr/>
            </a:pPr>
            <a:endParaRPr lang="es-ES" sz="3000" dirty="0" smtClean="0"/>
          </a:p>
          <a:p>
            <a:pPr fontAlgn="auto">
              <a:spcAft>
                <a:spcPts val="0"/>
              </a:spcAft>
              <a:buFont typeface="Arial" pitchFamily="34" charset="0"/>
              <a:buChar char="•"/>
              <a:defRPr/>
            </a:pPr>
            <a:r>
              <a:rPr lang="es-ES" sz="3000" dirty="0" smtClean="0"/>
              <a:t>Agricultura: Aporta temperatura y humedad a los cultivos</a:t>
            </a:r>
          </a:p>
          <a:p>
            <a:pPr fontAlgn="auto">
              <a:spcAft>
                <a:spcPts val="0"/>
              </a:spcAft>
              <a:buFont typeface="Arial" pitchFamily="34" charset="0"/>
              <a:buChar char="•"/>
              <a:defRPr/>
            </a:pPr>
            <a:endParaRPr lang="es-ES" sz="3000" dirty="0" smtClean="0"/>
          </a:p>
          <a:p>
            <a:pPr fontAlgn="auto">
              <a:spcAft>
                <a:spcPts val="0"/>
              </a:spcAft>
              <a:buFont typeface="Arial" pitchFamily="34" charset="0"/>
              <a:buChar char="•"/>
              <a:defRPr/>
            </a:pPr>
            <a:r>
              <a:rPr lang="es-ES" sz="3000" dirty="0" smtClean="0"/>
              <a:t>Energía: Explotación de energías renovables como la solar .</a:t>
            </a:r>
          </a:p>
          <a:p>
            <a:pPr fontAlgn="auto">
              <a:spcAft>
                <a:spcPts val="0"/>
              </a:spcAft>
              <a:buFont typeface="Arial" pitchFamily="34" charset="0"/>
              <a:buChar char="•"/>
              <a:defRPr/>
            </a:pPr>
            <a:endParaRPr lang="es-ES" sz="3000" dirty="0" smtClean="0"/>
          </a:p>
          <a:p>
            <a:pPr fontAlgn="auto">
              <a:spcAft>
                <a:spcPts val="0"/>
              </a:spcAft>
              <a:buFont typeface="Arial" pitchFamily="34" charset="0"/>
              <a:buChar char="•"/>
              <a:defRPr/>
            </a:pPr>
            <a:r>
              <a:rPr lang="es-ES" sz="3000" dirty="0" smtClean="0"/>
              <a:t>Actividades de ocio: como la playa o el esquí.</a:t>
            </a:r>
          </a:p>
          <a:p>
            <a:pPr fontAlgn="auto">
              <a:spcAft>
                <a:spcPts val="0"/>
              </a:spcAft>
              <a:buFont typeface="Arial" pitchFamily="34" charset="0"/>
              <a:buChar char="•"/>
              <a:defRPr/>
            </a:pPr>
            <a:endParaRPr lang="es-ES" dirty="0" smtClean="0"/>
          </a:p>
          <a:p>
            <a:pPr fontAlgn="auto">
              <a:spcAft>
                <a:spcPts val="0"/>
              </a:spcAft>
              <a:buFont typeface="Arial" pitchFamily="34" charset="0"/>
              <a:buChar char="•"/>
              <a:defRPr/>
            </a:pPr>
            <a:endParaRPr lang="es-E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http://www.ign.es/espmap/img/mapas_ocupacion_eso/OcupaESO_Mapa_11.gif"/>
          <p:cNvPicPr>
            <a:picLocks noChangeAspect="1" noChangeArrowheads="1"/>
          </p:cNvPicPr>
          <p:nvPr/>
        </p:nvPicPr>
        <p:blipFill>
          <a:blip r:embed="rId2" cstate="print"/>
          <a:srcRect/>
          <a:stretch>
            <a:fillRect/>
          </a:stretch>
        </p:blipFill>
        <p:spPr bwMode="auto">
          <a:xfrm>
            <a:off x="714375" y="406400"/>
            <a:ext cx="7461250" cy="5180013"/>
          </a:xfrm>
          <a:prstGeom prst="rect">
            <a:avLst/>
          </a:prstGeom>
          <a:noFill/>
          <a:ln w="9525">
            <a:noFill/>
            <a:miter lim="800000"/>
            <a:headEnd/>
            <a:tailEnd/>
          </a:ln>
        </p:spPr>
      </p:pic>
      <p:sp>
        <p:nvSpPr>
          <p:cNvPr id="4" name="3 CuadroTexto"/>
          <p:cNvSpPr txBox="1"/>
          <p:nvPr/>
        </p:nvSpPr>
        <p:spPr>
          <a:xfrm>
            <a:off x="357188" y="5857875"/>
            <a:ext cx="3571875" cy="400050"/>
          </a:xfrm>
          <a:prstGeom prst="rect">
            <a:avLst/>
          </a:prstGeom>
          <a:noFill/>
          <a:ln>
            <a:solidFill>
              <a:schemeClr val="tx1">
                <a:lumMod val="10000"/>
              </a:schemeClr>
            </a:solidFill>
          </a:ln>
        </p:spPr>
        <p:txBody>
          <a:bodyPr>
            <a:spAutoFit/>
          </a:bodyPr>
          <a:lstStyle/>
          <a:p>
            <a:pPr fontAlgn="auto">
              <a:spcBef>
                <a:spcPts val="0"/>
              </a:spcBef>
              <a:spcAft>
                <a:spcPts val="0"/>
              </a:spcAft>
              <a:defRPr/>
            </a:pPr>
            <a:r>
              <a:rPr lang="es-ES" sz="2000" dirty="0">
                <a:solidFill>
                  <a:schemeClr val="accent4">
                    <a:lumMod val="50000"/>
                  </a:schemeClr>
                </a:solidFill>
                <a:latin typeface="+mn-lt"/>
              </a:rPr>
              <a:t>Mapa de la densidad española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http://personales.ya.com/racadiz/mapa_agricultura_ganaderia.jpg"/>
          <p:cNvPicPr>
            <a:picLocks noChangeAspect="1" noChangeArrowheads="1"/>
          </p:cNvPicPr>
          <p:nvPr/>
        </p:nvPicPr>
        <p:blipFill>
          <a:blip r:embed="rId2" cstate="print"/>
          <a:srcRect/>
          <a:stretch>
            <a:fillRect/>
          </a:stretch>
        </p:blipFill>
        <p:spPr bwMode="auto">
          <a:xfrm>
            <a:off x="357188" y="227013"/>
            <a:ext cx="8399462" cy="5348287"/>
          </a:xfrm>
          <a:prstGeom prst="rect">
            <a:avLst/>
          </a:prstGeom>
          <a:noFill/>
          <a:ln w="9525">
            <a:noFill/>
            <a:miter lim="800000"/>
            <a:headEnd/>
            <a:tailEnd/>
          </a:ln>
        </p:spPr>
      </p:pic>
      <p:sp>
        <p:nvSpPr>
          <p:cNvPr id="87042" name="7 CuadroTexto"/>
          <p:cNvSpPr txBox="1">
            <a:spLocks noChangeArrowheads="1"/>
          </p:cNvSpPr>
          <p:nvPr/>
        </p:nvSpPr>
        <p:spPr bwMode="auto">
          <a:xfrm>
            <a:off x="323850" y="5786438"/>
            <a:ext cx="8391525" cy="830262"/>
          </a:xfrm>
          <a:prstGeom prst="rect">
            <a:avLst/>
          </a:prstGeom>
          <a:noFill/>
          <a:ln w="9525">
            <a:noFill/>
            <a:miter lim="800000"/>
            <a:headEnd/>
            <a:tailEnd/>
          </a:ln>
        </p:spPr>
        <p:txBody>
          <a:bodyPr>
            <a:spAutoFit/>
          </a:bodyPr>
          <a:lstStyle/>
          <a:p>
            <a:r>
              <a:rPr lang="es-ES" sz="2400">
                <a:latin typeface="Calibri" pitchFamily="34" charset="0"/>
              </a:rPr>
              <a:t>Mapa de España que muestra la distribución  de la ganadería y la agricultura</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http://www.soliclima.cat/imatges/energia-solar-valencia.jpg"/>
          <p:cNvPicPr>
            <a:picLocks noChangeAspect="1" noChangeArrowheads="1"/>
          </p:cNvPicPr>
          <p:nvPr/>
        </p:nvPicPr>
        <p:blipFill>
          <a:blip r:embed="rId2" cstate="print"/>
          <a:srcRect/>
          <a:stretch>
            <a:fillRect/>
          </a:stretch>
        </p:blipFill>
        <p:spPr bwMode="auto">
          <a:xfrm>
            <a:off x="357188" y="285750"/>
            <a:ext cx="4572000" cy="2714625"/>
          </a:xfrm>
          <a:prstGeom prst="rect">
            <a:avLst/>
          </a:prstGeom>
          <a:noFill/>
          <a:ln w="9525">
            <a:noFill/>
            <a:miter lim="800000"/>
            <a:headEnd/>
            <a:tailEnd/>
          </a:ln>
        </p:spPr>
      </p:pic>
      <p:cxnSp>
        <p:nvCxnSpPr>
          <p:cNvPr id="5" name="4 Conector curvado"/>
          <p:cNvCxnSpPr/>
          <p:nvPr/>
        </p:nvCxnSpPr>
        <p:spPr>
          <a:xfrm>
            <a:off x="684213" y="5300663"/>
            <a:ext cx="1366837" cy="792162"/>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5 CuadroTexto"/>
          <p:cNvSpPr txBox="1"/>
          <p:nvPr/>
        </p:nvSpPr>
        <p:spPr>
          <a:xfrm>
            <a:off x="357188" y="4929188"/>
            <a:ext cx="2952750" cy="830262"/>
          </a:xfrm>
          <a:prstGeom prst="rect">
            <a:avLst/>
          </a:prstGeom>
          <a:noFill/>
          <a:ln>
            <a:solidFill>
              <a:schemeClr val="tx1">
                <a:lumMod val="10000"/>
              </a:schemeClr>
            </a:solidFill>
          </a:ln>
        </p:spPr>
        <p:txBody>
          <a:bodyPr>
            <a:spAutoFit/>
          </a:bodyPr>
          <a:lstStyle/>
          <a:p>
            <a:pPr fontAlgn="auto">
              <a:spcBef>
                <a:spcPts val="0"/>
              </a:spcBef>
              <a:spcAft>
                <a:spcPts val="0"/>
              </a:spcAft>
              <a:defRPr/>
            </a:pPr>
            <a:r>
              <a:rPr lang="es-ES" sz="2400" dirty="0">
                <a:latin typeface="+mn-lt"/>
              </a:rPr>
              <a:t>Extensión de paneles solares</a:t>
            </a:r>
          </a:p>
        </p:txBody>
      </p:sp>
      <p:pic>
        <p:nvPicPr>
          <p:cNvPr id="88068" name="Picture 2" descr="http://img.motorpasion.com/2011/01/seat-al-sol-campas.jpg"/>
          <p:cNvPicPr>
            <a:picLocks noChangeAspect="1" noChangeArrowheads="1"/>
          </p:cNvPicPr>
          <p:nvPr/>
        </p:nvPicPr>
        <p:blipFill>
          <a:blip r:embed="rId3" cstate="print"/>
          <a:srcRect/>
          <a:stretch>
            <a:fillRect/>
          </a:stretch>
        </p:blipFill>
        <p:spPr bwMode="auto">
          <a:xfrm>
            <a:off x="3643313" y="3214688"/>
            <a:ext cx="523875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http://www.nesthostelsvalencia.com/red/facilitasystem/intercambio/productos/malvarrosa%20valencia.jpg"/>
          <p:cNvPicPr>
            <a:picLocks noChangeAspect="1" noChangeArrowheads="1"/>
          </p:cNvPicPr>
          <p:nvPr/>
        </p:nvPicPr>
        <p:blipFill>
          <a:blip r:embed="rId2" cstate="print"/>
          <a:srcRect/>
          <a:stretch>
            <a:fillRect/>
          </a:stretch>
        </p:blipFill>
        <p:spPr bwMode="auto">
          <a:xfrm>
            <a:off x="214313" y="285750"/>
            <a:ext cx="4300537" cy="4300538"/>
          </a:xfrm>
          <a:prstGeom prst="rect">
            <a:avLst/>
          </a:prstGeom>
          <a:noFill/>
          <a:ln w="9525">
            <a:noFill/>
            <a:miter lim="800000"/>
            <a:headEnd/>
            <a:tailEnd/>
          </a:ln>
        </p:spPr>
      </p:pic>
      <p:pic>
        <p:nvPicPr>
          <p:cNvPr id="89090" name="Picture 4" descr="http://www.deportespain.com/wp-content/uploads/2010/01/baqueira-i.jpg"/>
          <p:cNvPicPr>
            <a:picLocks noChangeAspect="1" noChangeArrowheads="1"/>
          </p:cNvPicPr>
          <p:nvPr/>
        </p:nvPicPr>
        <p:blipFill>
          <a:blip r:embed="rId3" cstate="print"/>
          <a:srcRect/>
          <a:stretch>
            <a:fillRect/>
          </a:stretch>
        </p:blipFill>
        <p:spPr bwMode="auto">
          <a:xfrm>
            <a:off x="4786313" y="2214563"/>
            <a:ext cx="4089400" cy="4392612"/>
          </a:xfrm>
          <a:prstGeom prst="rect">
            <a:avLst/>
          </a:prstGeom>
          <a:noFill/>
          <a:ln w="9525">
            <a:noFill/>
            <a:miter lim="800000"/>
            <a:headEnd/>
            <a:tailEnd/>
          </a:ln>
        </p:spPr>
      </p:pic>
      <p:sp>
        <p:nvSpPr>
          <p:cNvPr id="6" name="5 CuadroTexto"/>
          <p:cNvSpPr txBox="1"/>
          <p:nvPr/>
        </p:nvSpPr>
        <p:spPr>
          <a:xfrm>
            <a:off x="285750" y="4786313"/>
            <a:ext cx="2674938" cy="400050"/>
          </a:xfrm>
          <a:prstGeom prst="rect">
            <a:avLst/>
          </a:prstGeom>
          <a:noFill/>
          <a:ln>
            <a:solidFill>
              <a:schemeClr val="tx2">
                <a:lumMod val="75000"/>
              </a:schemeClr>
            </a:solidFill>
          </a:ln>
        </p:spPr>
        <p:txBody>
          <a:bodyPr>
            <a:spAutoFit/>
          </a:bodyPr>
          <a:lstStyle/>
          <a:p>
            <a:pPr fontAlgn="auto">
              <a:spcBef>
                <a:spcPts val="0"/>
              </a:spcBef>
              <a:spcAft>
                <a:spcPts val="0"/>
              </a:spcAft>
              <a:defRPr/>
            </a:pPr>
            <a:r>
              <a:rPr lang="es-ES" sz="2000" dirty="0">
                <a:latin typeface="+mn-lt"/>
              </a:rPr>
              <a:t>Playa de la Malvarrosa</a:t>
            </a:r>
          </a:p>
        </p:txBody>
      </p:sp>
      <p:sp>
        <p:nvSpPr>
          <p:cNvPr id="7" name="6 CuadroTexto"/>
          <p:cNvSpPr txBox="1"/>
          <p:nvPr/>
        </p:nvSpPr>
        <p:spPr>
          <a:xfrm>
            <a:off x="6357938" y="1643063"/>
            <a:ext cx="2376487" cy="400050"/>
          </a:xfrm>
          <a:prstGeom prst="rect">
            <a:avLst/>
          </a:prstGeom>
          <a:noFill/>
          <a:ln>
            <a:solidFill>
              <a:schemeClr val="tx2">
                <a:lumMod val="75000"/>
              </a:schemeClr>
            </a:solidFill>
          </a:ln>
        </p:spPr>
        <p:txBody>
          <a:bodyPr>
            <a:spAutoFit/>
          </a:bodyPr>
          <a:lstStyle/>
          <a:p>
            <a:pPr fontAlgn="auto">
              <a:spcBef>
                <a:spcPts val="0"/>
              </a:spcBef>
              <a:spcAft>
                <a:spcPts val="0"/>
              </a:spcAft>
              <a:defRPr/>
            </a:pPr>
            <a:r>
              <a:rPr lang="es-ES" sz="2000" dirty="0">
                <a:latin typeface="+mn-lt"/>
              </a:rPr>
              <a:t>Baqueira Beret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rtlCol="0">
            <a:normAutofit fontScale="90000"/>
          </a:bodyPr>
          <a:lstStyle/>
          <a:p>
            <a:pPr fontAlgn="auto">
              <a:spcAft>
                <a:spcPts val="0"/>
              </a:spcAft>
              <a:defRPr/>
            </a:pPr>
            <a:r>
              <a:rPr lang="es-ES" sz="4000" u="sng" dirty="0" smtClean="0"/>
              <a:t/>
            </a:r>
            <a:br>
              <a:rPr lang="es-ES" sz="4000" u="sng" dirty="0" smtClean="0"/>
            </a:br>
            <a:r>
              <a:rPr lang="es-ES" sz="4000" u="sng" dirty="0" smtClean="0"/>
              <a:t>4.La vegetación</a:t>
            </a:r>
            <a:r>
              <a:rPr lang="es-ES" dirty="0" smtClean="0"/>
              <a:t/>
            </a:r>
            <a:br>
              <a:rPr lang="es-ES" dirty="0" smtClean="0"/>
            </a:br>
            <a:endParaRPr lang="es-ES" dirty="0"/>
          </a:p>
        </p:txBody>
      </p:sp>
      <p:sp>
        <p:nvSpPr>
          <p:cNvPr id="4" name="3 Marcador de texto"/>
          <p:cNvSpPr>
            <a:spLocks noGrp="1"/>
          </p:cNvSpPr>
          <p:nvPr>
            <p:ph idx="1"/>
          </p:nvPr>
        </p:nvSpPr>
        <p:spPr/>
        <p:txBody>
          <a:bodyPr rtlCol="0">
            <a:normAutofit fontScale="85000" lnSpcReduction="10000"/>
          </a:bodyPr>
          <a:lstStyle/>
          <a:p>
            <a:pPr fontAlgn="auto">
              <a:spcAft>
                <a:spcPts val="0"/>
              </a:spcAft>
              <a:buFont typeface="Arial" pitchFamily="34" charset="0"/>
              <a:buChar char="•"/>
              <a:defRPr/>
            </a:pPr>
            <a:r>
              <a:rPr lang="es-ES" dirty="0" smtClean="0"/>
              <a:t>La vegetación proporciona alimentos, materias primas, y ayuda a la biodiversidad.</a:t>
            </a:r>
          </a:p>
          <a:p>
            <a:pPr fontAlgn="auto">
              <a:spcAft>
                <a:spcPts val="0"/>
              </a:spcAft>
              <a:buFont typeface="Arial" pitchFamily="34" charset="0"/>
              <a:buChar char="•"/>
              <a:defRPr/>
            </a:pPr>
            <a:endParaRPr lang="es-ES" dirty="0" smtClean="0"/>
          </a:p>
          <a:p>
            <a:pPr fontAlgn="auto">
              <a:spcAft>
                <a:spcPts val="0"/>
              </a:spcAft>
              <a:buFont typeface="Arial" pitchFamily="34" charset="0"/>
              <a:buChar char="•"/>
              <a:defRPr/>
            </a:pPr>
            <a:r>
              <a:rPr lang="es-ES" dirty="0" smtClean="0"/>
              <a:t>También mejora la calidad del aire, ya que aumenta la cantidad de oxigeno con lo cual  disminuye el Co</a:t>
            </a:r>
            <a:r>
              <a:rPr lang="es-ES" sz="1900" dirty="0" smtClean="0"/>
              <a:t>2</a:t>
            </a:r>
            <a:r>
              <a:rPr lang="es-ES" dirty="0" smtClean="0"/>
              <a:t>.</a:t>
            </a:r>
          </a:p>
          <a:p>
            <a:pPr fontAlgn="auto">
              <a:spcAft>
                <a:spcPts val="0"/>
              </a:spcAft>
              <a:buFont typeface="Arial" pitchFamily="34" charset="0"/>
              <a:buChar char="•"/>
              <a:defRPr/>
            </a:pPr>
            <a:endParaRPr lang="es-ES" dirty="0" smtClean="0"/>
          </a:p>
          <a:p>
            <a:pPr fontAlgn="auto">
              <a:spcAft>
                <a:spcPts val="0"/>
              </a:spcAft>
              <a:buFont typeface="Arial" pitchFamily="34" charset="0"/>
              <a:buChar char="•"/>
              <a:defRPr/>
            </a:pPr>
            <a:r>
              <a:rPr lang="es-ES" dirty="0" smtClean="0"/>
              <a:t>Mejora el suelo , ya que las raíces son muy nutritivas.</a:t>
            </a:r>
          </a:p>
          <a:p>
            <a:pPr fontAlgn="auto">
              <a:spcAft>
                <a:spcPts val="0"/>
              </a:spcAft>
              <a:buFont typeface="Arial" pitchFamily="34" charset="0"/>
              <a:buChar char="•"/>
              <a:defRPr/>
            </a:pPr>
            <a:endParaRPr lang="es-ES" dirty="0" smtClean="0"/>
          </a:p>
          <a:p>
            <a:pPr fontAlgn="auto">
              <a:spcAft>
                <a:spcPts val="0"/>
              </a:spcAft>
              <a:buFont typeface="Arial" pitchFamily="34" charset="0"/>
              <a:buChar char="•"/>
              <a:defRPr/>
            </a:pPr>
            <a:r>
              <a:rPr lang="es-ES" dirty="0" smtClean="0"/>
              <a:t>Frena la erosión facilitando el mantenimiento del suelo.</a:t>
            </a:r>
            <a:endParaRPr lang="es-E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91138" name="Picture 2" descr="http://blog.ruralvive.com/wp-content/uploads/2010/06/Naranjos.jpg"/>
          <p:cNvPicPr>
            <a:picLocks noChangeAspect="1" noChangeArrowheads="1"/>
          </p:cNvPicPr>
          <p:nvPr/>
        </p:nvPicPr>
        <p:blipFill>
          <a:blip r:embed="rId2" cstate="print"/>
          <a:srcRect/>
          <a:stretch>
            <a:fillRect/>
          </a:stretch>
        </p:blipFill>
        <p:spPr bwMode="auto">
          <a:xfrm>
            <a:off x="214313" y="285750"/>
            <a:ext cx="5329237" cy="3071813"/>
          </a:xfrm>
          <a:prstGeom prst="rect">
            <a:avLst/>
          </a:prstGeom>
          <a:noFill/>
          <a:ln w="9525">
            <a:noFill/>
            <a:miter lim="800000"/>
            <a:headEnd/>
            <a:tailEnd/>
          </a:ln>
        </p:spPr>
      </p:pic>
      <p:sp>
        <p:nvSpPr>
          <p:cNvPr id="3" name="2 CuadroTexto"/>
          <p:cNvSpPr txBox="1"/>
          <p:nvPr/>
        </p:nvSpPr>
        <p:spPr>
          <a:xfrm>
            <a:off x="5786438" y="1285875"/>
            <a:ext cx="2960687" cy="461963"/>
          </a:xfrm>
          <a:prstGeom prst="rect">
            <a:avLst/>
          </a:prstGeom>
          <a:noFill/>
          <a:ln>
            <a:solidFill>
              <a:schemeClr val="tx1">
                <a:lumMod val="10000"/>
              </a:schemeClr>
            </a:solidFill>
          </a:ln>
        </p:spPr>
        <p:txBody>
          <a:bodyPr>
            <a:spAutoFit/>
          </a:bodyPr>
          <a:lstStyle/>
          <a:p>
            <a:pPr fontAlgn="auto">
              <a:spcBef>
                <a:spcPts val="0"/>
              </a:spcBef>
              <a:spcAft>
                <a:spcPts val="0"/>
              </a:spcAft>
              <a:defRPr/>
            </a:pPr>
            <a:r>
              <a:rPr lang="es-ES" sz="2400" dirty="0">
                <a:latin typeface="+mn-lt"/>
              </a:rPr>
              <a:t>Naranjos Valencianos</a:t>
            </a:r>
          </a:p>
        </p:txBody>
      </p:sp>
      <p:pic>
        <p:nvPicPr>
          <p:cNvPr id="91140" name="Picture 4" descr="http://www.promocionesvalencia.net/wp-content/uploads/2007/07/urbana_dos_naranjos.jpg"/>
          <p:cNvPicPr>
            <a:picLocks noChangeAspect="1" noChangeArrowheads="1"/>
          </p:cNvPicPr>
          <p:nvPr/>
        </p:nvPicPr>
        <p:blipFill>
          <a:blip r:embed="rId3" cstate="print"/>
          <a:srcRect/>
          <a:stretch>
            <a:fillRect/>
          </a:stretch>
        </p:blipFill>
        <p:spPr bwMode="auto">
          <a:xfrm>
            <a:off x="2571750" y="3500438"/>
            <a:ext cx="6072188" cy="3106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285750"/>
            <a:ext cx="9144000" cy="1570038"/>
          </a:xfrm>
          <a:prstGeom prst="rect">
            <a:avLst/>
          </a:prstGeom>
        </p:spPr>
        <p:txBody>
          <a:bodyPr>
            <a:spAutoFit/>
          </a:bodyPr>
          <a:lstStyle/>
          <a:p>
            <a:pPr fontAlgn="auto">
              <a:spcBef>
                <a:spcPts val="0"/>
              </a:spcBef>
              <a:spcAft>
                <a:spcPts val="0"/>
              </a:spcAft>
              <a:defRPr/>
            </a:pPr>
            <a:r>
              <a:rPr lang="es-ES" sz="2400" dirty="0">
                <a:solidFill>
                  <a:schemeClr val="accent2">
                    <a:lumMod val="10000"/>
                  </a:schemeClr>
                </a:solidFill>
                <a:latin typeface="+mn-lt"/>
              </a:rPr>
              <a:t>Son las tierras que no pertenecen a la ecúmene o sea que no están habitadas, como: las regiones polares, la alta montaña y alguna selva tropical que es recorrida por cazadores y recolectores que no utilizan el fuego.</a:t>
            </a:r>
          </a:p>
        </p:txBody>
      </p:sp>
      <p:sp>
        <p:nvSpPr>
          <p:cNvPr id="54274" name="AutoShape 2" descr="http://www.lacoctelera.com/myfiles/algargos/lago-glaciar.jpg?Expires=1307656800&amp;Signature=Hqlcsprh4jz800jXqHhP6kzk2wxg20qsHjDhGgSeRRe5hHRYJdd4flimzixSJMDwK0lk1zXULoIEP9CL11Rvmywn5cSoa1XA0HnfZRiKyG2Y~onnaACjxRUNUkwJlBwdFZEwBIiV3MHPEc2BusyM8-DWQCrBv2wd~FJ0wH7ZUYs_&amp;Key-Pair-Id=APKAJYN3LZI5CG46B7AA&amp;Policy=eyJTdGF0ZW1lbnQiOlt7IlJlc291cmNlIjoiaHR0cDovL2QzZHM0b3k3ZzF3cnFxLmNsb3VkZnJvbnQubmV0L2FsZ2FyZ29zL215ZmlsZXMvbGFnby1nbGFjaWFyLmpwZyIsIkNvbmRpdGlvbiI6eyJEYXRlTGVzc1RoYW4iOnsiQVdTOkVwb2NoVGltZSI6MTMwNzY1NjgwMH19fV19"/>
          <p:cNvSpPr>
            <a:spLocks noChangeAspect="1" noChangeArrowheads="1"/>
          </p:cNvSpPr>
          <p:nvPr/>
        </p:nvSpPr>
        <p:spPr bwMode="auto">
          <a:xfrm>
            <a:off x="155575" y="-1309688"/>
            <a:ext cx="4133850" cy="2733676"/>
          </a:xfrm>
          <a:prstGeom prst="rect">
            <a:avLst/>
          </a:prstGeom>
          <a:noFill/>
          <a:ln w="9525">
            <a:noFill/>
            <a:miter lim="800000"/>
            <a:headEnd/>
            <a:tailEnd/>
          </a:ln>
        </p:spPr>
        <p:txBody>
          <a:bodyPr/>
          <a:lstStyle/>
          <a:p>
            <a:endParaRPr lang="fr-FR">
              <a:latin typeface="Calibri" pitchFamily="34" charset="0"/>
            </a:endParaRPr>
          </a:p>
        </p:txBody>
      </p:sp>
      <p:sp>
        <p:nvSpPr>
          <p:cNvPr id="54275" name="AutoShape 4" descr="http://www.lacoctelera.com/myfiles/algargos/lago-glaciar.jpg?Expires=1307656800&amp;Signature=Hqlcsprh4jz800jXqHhP6kzk2wxg20qsHjDhGgSeRRe5hHRYJdd4flimzixSJMDwK0lk1zXULoIEP9CL11Rvmywn5cSoa1XA0HnfZRiKyG2Y~onnaACjxRUNUkwJlBwdFZEwBIiV3MHPEc2BusyM8-DWQCrBv2wd~FJ0wH7ZUYs_&amp;Key-Pair-Id=APKAJYN3LZI5CG46B7AA&amp;Policy=eyJTdGF0ZW1lbnQiOlt7IlJlc291cmNlIjoiaHR0cDovL2QzZHM0b3k3ZzF3cnFxLmNsb3VkZnJvbnQubmV0L2FsZ2FyZ29zL215ZmlsZXMvbGFnby1nbGFjaWFyLmpwZyIsIkNvbmRpdGlvbiI6eyJEYXRlTGVzc1RoYW4iOnsiQVdTOkVwb2NoVGltZSI6MTMwNzY1NjgwMH19fV19"/>
          <p:cNvSpPr>
            <a:spLocks noChangeAspect="1" noChangeArrowheads="1"/>
          </p:cNvSpPr>
          <p:nvPr/>
        </p:nvSpPr>
        <p:spPr bwMode="auto">
          <a:xfrm>
            <a:off x="155575" y="-1309688"/>
            <a:ext cx="4133850" cy="2733676"/>
          </a:xfrm>
          <a:prstGeom prst="rect">
            <a:avLst/>
          </a:prstGeom>
          <a:noFill/>
          <a:ln w="9525">
            <a:noFill/>
            <a:miter lim="800000"/>
            <a:headEnd/>
            <a:tailEnd/>
          </a:ln>
        </p:spPr>
        <p:txBody>
          <a:bodyPr/>
          <a:lstStyle/>
          <a:p>
            <a:endParaRPr lang="fr-FR">
              <a:latin typeface="Calibri" pitchFamily="34" charset="0"/>
            </a:endParaRPr>
          </a:p>
        </p:txBody>
      </p:sp>
      <p:sp>
        <p:nvSpPr>
          <p:cNvPr id="54276" name="AutoShape 6" descr="http://www.lacoctelera.com/myfiles/algargos/lago-glaciar.jpg?Expires=1307656800&amp;Signature=Hqlcsprh4jz800jXqHhP6kzk2wxg20qsHjDhGgSeRRe5hHRYJdd4flimzixSJMDwK0lk1zXULoIEP9CL11Rvmywn5cSoa1XA0HnfZRiKyG2Y~onnaACjxRUNUkwJlBwdFZEwBIiV3MHPEc2BusyM8-DWQCrBv2wd~FJ0wH7ZUYs_&amp;Key-Pair-Id=APKAJYN3LZI5CG46B7AA&amp;Policy=eyJTdGF0ZW1lbnQiOlt7IlJlc291cmNlIjoiaHR0cDovL2QzZHM0b3k3ZzF3cnFxLmNsb3VkZnJvbnQubmV0L2FsZ2FyZ29zL215ZmlsZXMvbGFnby1nbGFjaWFyLmpwZyIsIkNvbmRpdGlvbiI6eyJEYXRlTGVzc1RoYW4iOnsiQVdTOkVwb2NoVGltZSI6MTMwNzY1NjgwMH19fV19"/>
          <p:cNvSpPr>
            <a:spLocks noChangeAspect="1" noChangeArrowheads="1"/>
          </p:cNvSpPr>
          <p:nvPr/>
        </p:nvSpPr>
        <p:spPr bwMode="auto">
          <a:xfrm>
            <a:off x="155575" y="-1309688"/>
            <a:ext cx="4133850" cy="2733676"/>
          </a:xfrm>
          <a:prstGeom prst="rect">
            <a:avLst/>
          </a:prstGeom>
          <a:noFill/>
          <a:ln w="9525">
            <a:noFill/>
            <a:miter lim="800000"/>
            <a:headEnd/>
            <a:tailEnd/>
          </a:ln>
        </p:spPr>
        <p:txBody>
          <a:bodyPr/>
          <a:lstStyle/>
          <a:p>
            <a:endParaRPr lang="fr-FR">
              <a:latin typeface="Calibri" pitchFamily="34" charset="0"/>
            </a:endParaRPr>
          </a:p>
        </p:txBody>
      </p:sp>
      <p:sp>
        <p:nvSpPr>
          <p:cNvPr id="54277" name="AutoShape 8" descr="http://www.lacoctelera.com/myfiles/algargos/lago-glaciar.jpg?Expires=1307656800&amp;Signature=Hqlcsprh4jz800jXqHhP6kzk2wxg20qsHjDhGgSeRRe5hHRYJdd4flimzixSJMDwK0lk1zXULoIEP9CL11Rvmywn5cSoa1XA0HnfZRiKyG2Y~onnaACjxRUNUkwJlBwdFZEwBIiV3MHPEc2BusyM8-DWQCrBv2wd~FJ0wH7ZUYs_&amp;Key-Pair-Id=APKAJYN3LZI5CG46B7AA&amp;Policy=eyJTdGF0ZW1lbnQiOlt7IlJlc291cmNlIjoiaHR0cDovL2QzZHM0b3k3ZzF3cnFxLmNsb3VkZnJvbnQubmV0L2FsZ2FyZ29zL215ZmlsZXMvbGFnby1nbGFjaWFyLmpwZyIsIkNvbmRpdGlvbiI6eyJEYXRlTGVzc1RoYW4iOnsiQVdTOkVwb2NoVGltZSI6MTMwNzY1NjgwMH19fV19"/>
          <p:cNvSpPr>
            <a:spLocks noChangeAspect="1" noChangeArrowheads="1"/>
          </p:cNvSpPr>
          <p:nvPr/>
        </p:nvSpPr>
        <p:spPr bwMode="auto">
          <a:xfrm>
            <a:off x="155575" y="-1309688"/>
            <a:ext cx="4133850" cy="2733676"/>
          </a:xfrm>
          <a:prstGeom prst="rect">
            <a:avLst/>
          </a:prstGeom>
          <a:noFill/>
          <a:ln w="9525">
            <a:noFill/>
            <a:miter lim="800000"/>
            <a:headEnd/>
            <a:tailEnd/>
          </a:ln>
        </p:spPr>
        <p:txBody>
          <a:bodyPr/>
          <a:lstStyle/>
          <a:p>
            <a:endParaRPr lang="fr-FR">
              <a:latin typeface="Calibri" pitchFamily="34" charset="0"/>
            </a:endParaRPr>
          </a:p>
        </p:txBody>
      </p:sp>
      <p:sp>
        <p:nvSpPr>
          <p:cNvPr id="54278" name="AutoShape 10" descr="http://www.lacoctelera.com/myfiles/algargos/lago-glaciar.jpg?Expires=1307656800&amp;Signature=Hqlcsprh4jz800jXqHhP6kzk2wxg20qsHjDhGgSeRRe5hHRYJdd4flimzixSJMDwK0lk1zXULoIEP9CL11Rvmywn5cSoa1XA0HnfZRiKyG2Y~onnaACjxRUNUkwJlBwdFZEwBIiV3MHPEc2BusyM8-DWQCrBv2wd~FJ0wH7ZUYs_&amp;Key-Pair-Id=APKAJYN3LZI5CG46B7AA&amp;Policy=eyJTdGF0ZW1lbnQiOlt7IlJlc291cmNlIjoiaHR0cDovL2QzZHM0b3k3ZzF3cnFxLmNsb3VkZnJvbnQubmV0L2FsZ2FyZ29zL215ZmlsZXMvbGFnby1nbGFjaWFyLmpwZyIsIkNvbmRpdGlvbiI6eyJEYXRlTGVzc1RoYW4iOnsiQVdTOkVwb2NoVGltZSI6MTMwNzY1NjgwMH19fV19"/>
          <p:cNvSpPr>
            <a:spLocks noChangeAspect="1" noChangeArrowheads="1"/>
          </p:cNvSpPr>
          <p:nvPr/>
        </p:nvSpPr>
        <p:spPr bwMode="auto">
          <a:xfrm>
            <a:off x="155575" y="-1309688"/>
            <a:ext cx="4133850" cy="2733676"/>
          </a:xfrm>
          <a:prstGeom prst="rect">
            <a:avLst/>
          </a:prstGeom>
          <a:noFill/>
          <a:ln w="9525">
            <a:noFill/>
            <a:miter lim="800000"/>
            <a:headEnd/>
            <a:tailEnd/>
          </a:ln>
        </p:spPr>
        <p:txBody>
          <a:bodyPr/>
          <a:lstStyle/>
          <a:p>
            <a:endParaRPr lang="fr-FR">
              <a:latin typeface="Calibri" pitchFamily="34" charset="0"/>
            </a:endParaRPr>
          </a:p>
        </p:txBody>
      </p:sp>
      <p:pic>
        <p:nvPicPr>
          <p:cNvPr id="12" name="11 Imagen" descr="L.bmp"/>
          <p:cNvPicPr>
            <a:picLocks noChangeAspect="1"/>
          </p:cNvPicPr>
          <p:nvPr/>
        </p:nvPicPr>
        <p:blipFill>
          <a:blip r:embed="rId2" cstate="print"/>
          <a:stretch>
            <a:fillRect/>
          </a:stretch>
        </p:blipFill>
        <p:spPr>
          <a:xfrm>
            <a:off x="285720" y="3214686"/>
            <a:ext cx="4196468" cy="3357587"/>
          </a:xfrm>
          <a:prstGeom prst="rect">
            <a:avLst/>
          </a:prstGeom>
          <a:ln>
            <a:noFill/>
          </a:ln>
          <a:effectLst>
            <a:softEdge rad="112500"/>
          </a:effectLst>
        </p:spPr>
      </p:pic>
      <p:pic>
        <p:nvPicPr>
          <p:cNvPr id="13" name="12 Imagen" descr="vista.jpg"/>
          <p:cNvPicPr>
            <a:picLocks noChangeAspect="1"/>
          </p:cNvPicPr>
          <p:nvPr/>
        </p:nvPicPr>
        <p:blipFill>
          <a:blip r:embed="rId3" cstate="print"/>
          <a:stretch>
            <a:fillRect/>
          </a:stretch>
        </p:blipFill>
        <p:spPr>
          <a:xfrm>
            <a:off x="4643438" y="1615682"/>
            <a:ext cx="4418021" cy="3313516"/>
          </a:xfrm>
          <a:prstGeom prst="rect">
            <a:avLst/>
          </a:prstGeom>
          <a:ln>
            <a:noFill/>
          </a:ln>
          <a:effectLst>
            <a:softEdge rad="112500"/>
          </a:effectLst>
        </p:spPr>
      </p:pic>
      <p:sp>
        <p:nvSpPr>
          <p:cNvPr id="14" name="13 CuadroTexto"/>
          <p:cNvSpPr txBox="1"/>
          <p:nvPr/>
        </p:nvSpPr>
        <p:spPr>
          <a:xfrm>
            <a:off x="1214438" y="2000250"/>
            <a:ext cx="3186112" cy="954088"/>
          </a:xfrm>
          <a:prstGeom prst="rect">
            <a:avLst/>
          </a:prstGeom>
          <a:noFill/>
          <a:ln>
            <a:solidFill>
              <a:schemeClr val="tx2">
                <a:lumMod val="75000"/>
              </a:schemeClr>
            </a:solidFill>
          </a:ln>
        </p:spPr>
        <p:txBody>
          <a:bodyPr wrap="none">
            <a:spAutoFit/>
          </a:bodyPr>
          <a:lstStyle/>
          <a:p>
            <a:pPr fontAlgn="auto">
              <a:spcBef>
                <a:spcPts val="0"/>
              </a:spcBef>
              <a:spcAft>
                <a:spcPts val="0"/>
              </a:spcAft>
              <a:defRPr/>
            </a:pPr>
            <a:r>
              <a:rPr lang="es-ES" sz="2800" dirty="0">
                <a:solidFill>
                  <a:schemeClr val="accent2">
                    <a:lumMod val="25000"/>
                  </a:schemeClr>
                </a:solidFill>
                <a:latin typeface="+mn-lt"/>
              </a:rPr>
              <a:t>Ambas imágenes de </a:t>
            </a:r>
          </a:p>
          <a:p>
            <a:pPr fontAlgn="auto">
              <a:spcBef>
                <a:spcPts val="0"/>
              </a:spcBef>
              <a:spcAft>
                <a:spcPts val="0"/>
              </a:spcAft>
              <a:defRPr/>
            </a:pPr>
            <a:r>
              <a:rPr lang="es-ES" sz="2800" dirty="0">
                <a:solidFill>
                  <a:schemeClr val="accent2">
                    <a:lumMod val="25000"/>
                  </a:schemeClr>
                </a:solidFill>
                <a:latin typeface="+mn-lt"/>
              </a:rPr>
              <a:t>Asturias, Somiedo.</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http://3.bp.blogspot.com/_vkd8GXQdrU0/TKiuHAPYlLI/AAAAAAAAC3w/PWsnATv_Hk4/s1600/las+planta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1 Título"/>
          <p:cNvSpPr>
            <a:spLocks noGrp="1"/>
          </p:cNvSpPr>
          <p:nvPr>
            <p:ph type="title"/>
          </p:nvPr>
        </p:nvSpPr>
        <p:spPr>
          <a:xfrm>
            <a:off x="457200" y="500063"/>
            <a:ext cx="8229600" cy="917575"/>
          </a:xfrm>
        </p:spPr>
        <p:txBody>
          <a:bodyPr/>
          <a:lstStyle/>
          <a:p>
            <a:pPr algn="l"/>
            <a:r>
              <a:rPr lang="es-ES" sz="3600" u="sng" smtClean="0"/>
              <a:t>5.El suelo</a:t>
            </a:r>
            <a:br>
              <a:rPr lang="es-ES" sz="3600" u="sng" smtClean="0"/>
            </a:br>
            <a:endParaRPr lang="es-ES" sz="3600" u="sng" smtClean="0"/>
          </a:p>
        </p:txBody>
      </p:sp>
      <p:sp>
        <p:nvSpPr>
          <p:cNvPr id="93186" name="3 Marcador de texto"/>
          <p:cNvSpPr>
            <a:spLocks noGrp="1"/>
          </p:cNvSpPr>
          <p:nvPr>
            <p:ph idx="1"/>
          </p:nvPr>
        </p:nvSpPr>
        <p:spPr/>
        <p:txBody>
          <a:bodyPr/>
          <a:lstStyle/>
          <a:p>
            <a:r>
              <a:rPr lang="es-ES" sz="2800" smtClean="0"/>
              <a:t>Fija la población</a:t>
            </a:r>
          </a:p>
          <a:p>
            <a:endParaRPr lang="es-ES" sz="2800" smtClean="0"/>
          </a:p>
          <a:p>
            <a:r>
              <a:rPr lang="es-ES" sz="2800" smtClean="0"/>
              <a:t>Condiciona la actividad agrícola</a:t>
            </a:r>
          </a:p>
          <a:p>
            <a:endParaRPr lang="es-ES" sz="2800" smtClean="0"/>
          </a:p>
          <a:p>
            <a:r>
              <a:rPr lang="es-ES" sz="2800" smtClean="0"/>
              <a:t>Condiciona las infraestructuras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Usos agrícolas del suelo en España"/>
          <p:cNvPicPr>
            <a:picLocks noChangeAspect="1" noChangeArrowheads="1"/>
          </p:cNvPicPr>
          <p:nvPr/>
        </p:nvPicPr>
        <p:blipFill>
          <a:blip r:embed="rId2" cstate="print"/>
          <a:srcRect/>
          <a:stretch>
            <a:fillRect/>
          </a:stretch>
        </p:blipFill>
        <p:spPr bwMode="auto">
          <a:xfrm>
            <a:off x="357188" y="571500"/>
            <a:ext cx="5651500" cy="5465763"/>
          </a:xfrm>
          <a:prstGeom prst="rect">
            <a:avLst/>
          </a:prstGeom>
          <a:noFill/>
          <a:ln w="9525">
            <a:noFill/>
            <a:miter lim="800000"/>
            <a:headEnd/>
            <a:tailEnd/>
          </a:ln>
        </p:spPr>
      </p:pic>
      <p:sp>
        <p:nvSpPr>
          <p:cNvPr id="94210" name="2 CuadroTexto"/>
          <p:cNvSpPr txBox="1">
            <a:spLocks noChangeArrowheads="1"/>
          </p:cNvSpPr>
          <p:nvPr/>
        </p:nvSpPr>
        <p:spPr bwMode="auto">
          <a:xfrm>
            <a:off x="6156325" y="620713"/>
            <a:ext cx="2592388" cy="4832350"/>
          </a:xfrm>
          <a:prstGeom prst="rect">
            <a:avLst/>
          </a:prstGeom>
          <a:noFill/>
          <a:ln w="9525">
            <a:noFill/>
            <a:miter lim="800000"/>
            <a:headEnd/>
            <a:tailEnd/>
          </a:ln>
        </p:spPr>
        <p:txBody>
          <a:bodyPr>
            <a:spAutoFit/>
          </a:bodyPr>
          <a:lstStyle/>
          <a:p>
            <a:r>
              <a:rPr lang="es-ES" sz="2800">
                <a:latin typeface="Calibri" pitchFamily="34" charset="0"/>
              </a:rPr>
              <a:t>Mapa de España en el que se ilustra cómo la agricultura de secano y de regadío se combinan en el paisaje nacional con cultivos de otro tipo como la vid o el olivo</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rtlCol="0">
            <a:normAutofit fontScale="90000"/>
          </a:bodyPr>
          <a:lstStyle/>
          <a:p>
            <a:pPr fontAlgn="auto">
              <a:spcAft>
                <a:spcPts val="0"/>
              </a:spcAft>
              <a:defRPr/>
            </a:pPr>
            <a:r>
              <a:rPr lang="es-ES" dirty="0" smtClean="0"/>
              <a:t>Pero el medio ambiente no solo ofrece</a:t>
            </a:r>
            <a:br>
              <a:rPr lang="es-ES" dirty="0" smtClean="0"/>
            </a:br>
            <a:r>
              <a:rPr lang="es-ES" dirty="0" smtClean="0"/>
              <a:t>recursos, también provoca catástrofes. </a:t>
            </a:r>
            <a:endParaRPr lang="es-ES" dirty="0"/>
          </a:p>
        </p:txBody>
      </p:sp>
      <p:pic>
        <p:nvPicPr>
          <p:cNvPr id="95234" name="Picture 2" descr="http://www.elpais.com/recorte/20080601elpepusoc_1/XLCO/Ies/20080601elpepusoc_1.jpg"/>
          <p:cNvPicPr>
            <a:picLocks noChangeAspect="1" noChangeArrowheads="1"/>
          </p:cNvPicPr>
          <p:nvPr/>
        </p:nvPicPr>
        <p:blipFill>
          <a:blip r:embed="rId2" cstate="print"/>
          <a:srcRect/>
          <a:stretch>
            <a:fillRect/>
          </a:stretch>
        </p:blipFill>
        <p:spPr bwMode="auto">
          <a:xfrm>
            <a:off x="285750" y="1785938"/>
            <a:ext cx="3998913" cy="3786187"/>
          </a:xfrm>
          <a:prstGeom prst="rect">
            <a:avLst/>
          </a:prstGeom>
          <a:noFill/>
          <a:ln w="9525">
            <a:noFill/>
            <a:miter lim="800000"/>
            <a:headEnd/>
            <a:tailEnd/>
          </a:ln>
        </p:spPr>
      </p:pic>
      <p:pic>
        <p:nvPicPr>
          <p:cNvPr id="95235" name="Picture 4" descr="http://www.tribunalatina.com/es/img2/Lorca_terremoto.jpg"/>
          <p:cNvPicPr>
            <a:picLocks noChangeAspect="1" noChangeArrowheads="1"/>
          </p:cNvPicPr>
          <p:nvPr/>
        </p:nvPicPr>
        <p:blipFill>
          <a:blip r:embed="rId3" cstate="print"/>
          <a:srcRect/>
          <a:stretch>
            <a:fillRect/>
          </a:stretch>
        </p:blipFill>
        <p:spPr bwMode="auto">
          <a:xfrm>
            <a:off x="4546600" y="1773238"/>
            <a:ext cx="4597400" cy="3881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4313" y="274638"/>
            <a:ext cx="8472487" cy="1143000"/>
          </a:xfrm>
        </p:spPr>
        <p:txBody>
          <a:bodyPr rtlCol="0">
            <a:normAutofit/>
          </a:bodyPr>
          <a:lstStyle/>
          <a:p>
            <a:pPr algn="l" fontAlgn="auto">
              <a:spcAft>
                <a:spcPts val="0"/>
              </a:spcAft>
              <a:defRPr/>
            </a:pPr>
            <a:r>
              <a:rPr lang="es-ES" sz="3600" u="sng" dirty="0" smtClean="0">
                <a:solidFill>
                  <a:schemeClr val="tx2">
                    <a:lumMod val="20000"/>
                    <a:lumOff val="80000"/>
                  </a:schemeClr>
                </a:solidFill>
              </a:rPr>
              <a:t> II) Los riesgos naturales</a:t>
            </a:r>
            <a:endParaRPr lang="es-ES" sz="3600" u="sng" dirty="0">
              <a:solidFill>
                <a:schemeClr val="tx2">
                  <a:lumMod val="20000"/>
                  <a:lumOff val="80000"/>
                </a:schemeClr>
              </a:solidFill>
            </a:endParaRPr>
          </a:p>
        </p:txBody>
      </p:sp>
      <p:sp>
        <p:nvSpPr>
          <p:cNvPr id="96258" name="2 Marcador de contenido"/>
          <p:cNvSpPr>
            <a:spLocks noGrp="1"/>
          </p:cNvSpPr>
          <p:nvPr>
            <p:ph idx="1"/>
          </p:nvPr>
        </p:nvSpPr>
        <p:spPr>
          <a:xfrm>
            <a:off x="285750" y="1285875"/>
            <a:ext cx="8401050" cy="2790825"/>
          </a:xfrm>
        </p:spPr>
        <p:txBody>
          <a:bodyPr/>
          <a:lstStyle/>
          <a:p>
            <a:pPr>
              <a:buFont typeface="Arial" charset="0"/>
              <a:buNone/>
            </a:pPr>
            <a:r>
              <a:rPr lang="es-ES" b="1" smtClean="0"/>
              <a:t>1. Origen geológico: </a:t>
            </a:r>
          </a:p>
          <a:p>
            <a:pPr>
              <a:buFont typeface="Arial" charset="0"/>
              <a:buNone/>
            </a:pPr>
            <a:r>
              <a:rPr lang="es-ES" i="1" smtClean="0"/>
              <a:t>Procedentes del interior de la tierra</a:t>
            </a:r>
          </a:p>
          <a:p>
            <a:pPr>
              <a:buFont typeface="Arial" charset="0"/>
              <a:buNone/>
            </a:pPr>
            <a:r>
              <a:rPr lang="es-ES" smtClean="0"/>
              <a:t>A ) </a:t>
            </a:r>
            <a:r>
              <a:rPr lang="es-ES" u="sng" smtClean="0"/>
              <a:t>Erupciones volcánicas: </a:t>
            </a:r>
            <a:r>
              <a:rPr lang="es-ES" smtClean="0"/>
              <a:t> Afectan a Canarias principalmente.</a:t>
            </a:r>
          </a:p>
          <a:p>
            <a:pPr>
              <a:buFont typeface="Arial" charset="0"/>
              <a:buNone/>
            </a:pPr>
            <a:endParaRPr lang="es-ES" u="sng" smtClean="0"/>
          </a:p>
          <a:p>
            <a:pPr>
              <a:buFont typeface="Arial" charset="0"/>
              <a:buNone/>
            </a:pPr>
            <a:endParaRPr lang="es-ES" u="sng" smtClean="0"/>
          </a:p>
          <a:p>
            <a:pPr>
              <a:buFont typeface="Arial" charset="0"/>
              <a:buNone/>
            </a:pPr>
            <a:endParaRPr lang="es-ES" smtClean="0"/>
          </a:p>
        </p:txBody>
      </p:sp>
      <p:pic>
        <p:nvPicPr>
          <p:cNvPr id="96259" name="Picture 2" descr="http://upload.wikimedia.org/wikipedia/commons/thumb/0/01/Teide_qtl1.jpg/300px-Teide_qtl1.jpg"/>
          <p:cNvPicPr>
            <a:picLocks noChangeAspect="1" noChangeArrowheads="1"/>
          </p:cNvPicPr>
          <p:nvPr/>
        </p:nvPicPr>
        <p:blipFill>
          <a:blip r:embed="rId2" cstate="print"/>
          <a:srcRect/>
          <a:stretch>
            <a:fillRect/>
          </a:stretch>
        </p:blipFill>
        <p:spPr bwMode="auto">
          <a:xfrm>
            <a:off x="928688" y="3786188"/>
            <a:ext cx="7392987" cy="248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642938"/>
            <a:ext cx="8229600" cy="5483225"/>
          </a:xfrm>
        </p:spPr>
        <p:txBody>
          <a:bodyPr rtlCol="0">
            <a:normAutofit fontScale="92500" lnSpcReduction="10000"/>
          </a:bodyPr>
          <a:lstStyle/>
          <a:p>
            <a:pPr algn="just" fontAlgn="auto">
              <a:spcAft>
                <a:spcPts val="0"/>
              </a:spcAft>
              <a:buFont typeface="Arial" pitchFamily="34" charset="0"/>
              <a:buNone/>
              <a:defRPr/>
            </a:pPr>
            <a:r>
              <a:rPr lang="es-ES" i="1" dirty="0" smtClean="0"/>
              <a:t>Procedentes del exterior</a:t>
            </a:r>
          </a:p>
          <a:p>
            <a:pPr algn="just" fontAlgn="auto">
              <a:spcAft>
                <a:spcPts val="0"/>
              </a:spcAft>
              <a:buFont typeface="Arial" pitchFamily="34" charset="0"/>
              <a:buChar char="•"/>
              <a:defRPr/>
            </a:pPr>
            <a:endParaRPr lang="es-ES" dirty="0" smtClean="0"/>
          </a:p>
          <a:p>
            <a:pPr algn="just" fontAlgn="auto">
              <a:spcAft>
                <a:spcPts val="0"/>
              </a:spcAft>
              <a:buFont typeface="Arial" pitchFamily="34" charset="0"/>
              <a:buChar char="•"/>
              <a:defRPr/>
            </a:pPr>
            <a:r>
              <a:rPr lang="es-ES" dirty="0" smtClean="0"/>
              <a:t>B) </a:t>
            </a:r>
            <a:r>
              <a:rPr lang="es-ES" u="sng" dirty="0" smtClean="0"/>
              <a:t>Seísmos:</a:t>
            </a:r>
            <a:r>
              <a:rPr lang="es-ES" dirty="0" smtClean="0"/>
              <a:t> España se sitúa en el limite de la placa africana y Euroasiática.</a:t>
            </a:r>
          </a:p>
          <a:p>
            <a:pPr algn="just" fontAlgn="auto">
              <a:spcAft>
                <a:spcPts val="0"/>
              </a:spcAft>
              <a:buFont typeface="Arial" pitchFamily="34" charset="0"/>
              <a:buChar char="•"/>
              <a:defRPr/>
            </a:pPr>
            <a:endParaRPr lang="es-ES" dirty="0" smtClean="0"/>
          </a:p>
          <a:p>
            <a:pPr algn="just" fontAlgn="auto">
              <a:spcAft>
                <a:spcPts val="0"/>
              </a:spcAft>
              <a:buFont typeface="Arial" pitchFamily="34" charset="0"/>
              <a:buChar char="•"/>
              <a:defRPr/>
            </a:pPr>
            <a:r>
              <a:rPr lang="es-ES" dirty="0" smtClean="0"/>
              <a:t>C) </a:t>
            </a:r>
            <a:r>
              <a:rPr lang="es-ES" u="sng" dirty="0" smtClean="0"/>
              <a:t>Movimientos de ladera:</a:t>
            </a:r>
            <a:r>
              <a:rPr lang="es-ES" dirty="0" smtClean="0"/>
              <a:t> Se entiende como movimiento de ladera, el movimiento de una masa de roca, suelo o derrubios, de una ladera en sentido descendente. Puede perjudicar a la población.</a:t>
            </a:r>
          </a:p>
          <a:p>
            <a:pPr algn="just" fontAlgn="auto">
              <a:spcAft>
                <a:spcPts val="0"/>
              </a:spcAft>
              <a:buFont typeface="Arial" pitchFamily="34" charset="0"/>
              <a:buNone/>
              <a:defRPr/>
            </a:pPr>
            <a:r>
              <a:rPr lang="es-ES" dirty="0" smtClean="0"/>
              <a:t>                                                                                                             </a:t>
            </a:r>
            <a:endParaRPr lang="es-E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6" descr="http://t2.gstatic.com/images?q=tbn:ANd9GcSan8kdlRoPHbtQ3q8Q15jjLfqT5RlXgH9NQufZmNOwQ62c0hB83g&amp;t=1"/>
          <p:cNvPicPr>
            <a:picLocks noChangeAspect="1" noChangeArrowheads="1"/>
          </p:cNvPicPr>
          <p:nvPr/>
        </p:nvPicPr>
        <p:blipFill>
          <a:blip r:embed="rId2" cstate="print"/>
          <a:srcRect/>
          <a:stretch>
            <a:fillRect/>
          </a:stretch>
        </p:blipFill>
        <p:spPr bwMode="auto">
          <a:xfrm>
            <a:off x="571500" y="285750"/>
            <a:ext cx="8051800" cy="4508500"/>
          </a:xfrm>
          <a:prstGeom prst="rect">
            <a:avLst/>
          </a:prstGeom>
          <a:noFill/>
          <a:ln w="9525">
            <a:noFill/>
            <a:miter lim="800000"/>
            <a:headEnd/>
            <a:tailEnd/>
          </a:ln>
        </p:spPr>
      </p:pic>
      <p:sp>
        <p:nvSpPr>
          <p:cNvPr id="98306" name="4 CuadroTexto"/>
          <p:cNvSpPr txBox="1">
            <a:spLocks noChangeArrowheads="1"/>
          </p:cNvSpPr>
          <p:nvPr/>
        </p:nvSpPr>
        <p:spPr bwMode="auto">
          <a:xfrm>
            <a:off x="395288" y="5013325"/>
            <a:ext cx="8320087" cy="954088"/>
          </a:xfrm>
          <a:prstGeom prst="rect">
            <a:avLst/>
          </a:prstGeom>
          <a:noFill/>
          <a:ln w="9525">
            <a:noFill/>
            <a:miter lim="800000"/>
            <a:headEnd/>
            <a:tailEnd/>
          </a:ln>
        </p:spPr>
        <p:txBody>
          <a:bodyPr>
            <a:spAutoFit/>
          </a:bodyPr>
          <a:lstStyle/>
          <a:p>
            <a:pPr algn="just"/>
            <a:r>
              <a:rPr lang="es-ES" sz="2800">
                <a:latin typeface="Calibri" pitchFamily="34" charset="0"/>
              </a:rPr>
              <a:t>El seísmo de Lorca que provocó 10 muertos y fue  el más grave de los últimos 50 años.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http://www.conselldemallorca.net/mediambient/terrisc/esbaldrecg.jpg"/>
          <p:cNvPicPr>
            <a:picLocks noChangeAspect="1" noChangeArrowheads="1"/>
          </p:cNvPicPr>
          <p:nvPr/>
        </p:nvPicPr>
        <p:blipFill>
          <a:blip r:embed="rId2" cstate="print"/>
          <a:srcRect/>
          <a:stretch>
            <a:fillRect/>
          </a:stretch>
        </p:blipFill>
        <p:spPr bwMode="auto">
          <a:xfrm>
            <a:off x="1000125" y="357188"/>
            <a:ext cx="7427913" cy="5570537"/>
          </a:xfrm>
          <a:prstGeom prst="rect">
            <a:avLst/>
          </a:prstGeom>
          <a:noFill/>
          <a:ln w="9525">
            <a:noFill/>
            <a:miter lim="800000"/>
            <a:headEnd/>
            <a:tailEnd/>
          </a:ln>
        </p:spPr>
      </p:pic>
      <p:sp>
        <p:nvSpPr>
          <p:cNvPr id="99330" name="3 CuadroTexto"/>
          <p:cNvSpPr txBox="1">
            <a:spLocks noChangeArrowheads="1"/>
          </p:cNvSpPr>
          <p:nvPr/>
        </p:nvSpPr>
        <p:spPr bwMode="auto">
          <a:xfrm>
            <a:off x="928688" y="5949950"/>
            <a:ext cx="4500562" cy="800100"/>
          </a:xfrm>
          <a:prstGeom prst="rect">
            <a:avLst/>
          </a:prstGeom>
          <a:noFill/>
          <a:ln w="9525">
            <a:noFill/>
            <a:miter lim="800000"/>
            <a:headEnd/>
            <a:tailEnd/>
          </a:ln>
        </p:spPr>
        <p:txBody>
          <a:bodyPr>
            <a:spAutoFit/>
          </a:bodyPr>
          <a:lstStyle/>
          <a:p>
            <a:r>
              <a:rPr lang="es-ES" sz="2800">
                <a:latin typeface="Calibri" pitchFamily="34" charset="0"/>
              </a:rPr>
              <a:t>Movimiento de ladera</a:t>
            </a:r>
          </a:p>
          <a:p>
            <a:endParaRPr lang="es-ES">
              <a:latin typeface="Calibri"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88" y="571500"/>
            <a:ext cx="8229600" cy="774700"/>
          </a:xfrm>
        </p:spPr>
        <p:txBody>
          <a:bodyPr rtlCol="0">
            <a:normAutofit fontScale="90000"/>
          </a:bodyPr>
          <a:lstStyle/>
          <a:p>
            <a:pPr algn="l" fontAlgn="auto">
              <a:spcAft>
                <a:spcPts val="0"/>
              </a:spcAft>
              <a:defRPr/>
            </a:pPr>
            <a:r>
              <a:rPr lang="es-ES" sz="3600" b="1" dirty="0" smtClean="0"/>
              <a:t>2) Origen climático</a:t>
            </a:r>
            <a:r>
              <a:rPr lang="es-ES" dirty="0" smtClean="0"/>
              <a:t/>
            </a:r>
            <a:br>
              <a:rPr lang="es-ES" dirty="0" smtClean="0"/>
            </a:br>
            <a:endParaRPr lang="es-ES" dirty="0"/>
          </a:p>
        </p:txBody>
      </p:sp>
      <p:sp>
        <p:nvSpPr>
          <p:cNvPr id="100354" name="2 Marcador de contenido"/>
          <p:cNvSpPr>
            <a:spLocks noGrp="1"/>
          </p:cNvSpPr>
          <p:nvPr>
            <p:ph idx="1"/>
          </p:nvPr>
        </p:nvSpPr>
        <p:spPr>
          <a:xfrm>
            <a:off x="214313" y="1143000"/>
            <a:ext cx="8472487" cy="5599113"/>
          </a:xfrm>
        </p:spPr>
        <p:txBody>
          <a:bodyPr/>
          <a:lstStyle/>
          <a:p>
            <a:pPr algn="just">
              <a:buFont typeface="Arial" charset="0"/>
              <a:buNone/>
            </a:pPr>
            <a:r>
              <a:rPr lang="es-ES" sz="2800" i="1" smtClean="0"/>
              <a:t>Afectan a la península:</a:t>
            </a:r>
          </a:p>
          <a:p>
            <a:pPr algn="just">
              <a:buFont typeface="Arial" charset="0"/>
              <a:buNone/>
            </a:pPr>
            <a:r>
              <a:rPr lang="es-ES" sz="2800" smtClean="0"/>
              <a:t>-Inundaciones y sequias</a:t>
            </a:r>
          </a:p>
          <a:p>
            <a:pPr algn="just">
              <a:buFont typeface="Arial" charset="0"/>
              <a:buNone/>
            </a:pPr>
            <a:endParaRPr lang="es-ES" sz="2800" smtClean="0"/>
          </a:p>
          <a:p>
            <a:pPr algn="just">
              <a:buFont typeface="Arial" charset="0"/>
              <a:buNone/>
            </a:pPr>
            <a:r>
              <a:rPr lang="es-ES" sz="2800" smtClean="0"/>
              <a:t> </a:t>
            </a:r>
          </a:p>
          <a:p>
            <a:pPr algn="just">
              <a:buFont typeface="Arial" charset="0"/>
              <a:buNone/>
            </a:pPr>
            <a:r>
              <a:rPr lang="es-ES" sz="2800" i="1" smtClean="0"/>
              <a:t>Menor incidencia por latitud:</a:t>
            </a:r>
          </a:p>
          <a:p>
            <a:pPr algn="just">
              <a:buFont typeface="Arial" charset="0"/>
              <a:buNone/>
            </a:pPr>
            <a:r>
              <a:rPr lang="es-ES" sz="2800" smtClean="0"/>
              <a:t>-Olas de calor o de frio</a:t>
            </a:r>
          </a:p>
          <a:p>
            <a:pPr algn="just">
              <a:buFont typeface="Arial" charset="0"/>
              <a:buNone/>
            </a:pPr>
            <a:r>
              <a:rPr lang="es-ES" sz="2800" smtClean="0"/>
              <a:t>-Tormentas eléctricas</a:t>
            </a:r>
          </a:p>
          <a:p>
            <a:pPr algn="just">
              <a:buFont typeface="Arial" charset="0"/>
              <a:buNone/>
            </a:pPr>
            <a:r>
              <a:rPr lang="es-ES" sz="2800" smtClean="0"/>
              <a:t>-Granizo</a:t>
            </a:r>
          </a:p>
          <a:p>
            <a:pPr algn="just">
              <a:buFont typeface="Arial" charset="0"/>
              <a:buNone/>
            </a:pPr>
            <a:r>
              <a:rPr lang="es-ES" sz="2800" smtClean="0"/>
              <a:t>-Temporales de nieve</a:t>
            </a:r>
          </a:p>
          <a:p>
            <a:pPr>
              <a:buFont typeface="Arial" charset="0"/>
              <a:buNone/>
            </a:pPr>
            <a:endParaRPr lang="es-ES" smtClean="0"/>
          </a:p>
          <a:p>
            <a:pPr>
              <a:buFont typeface="Arial" charset="0"/>
              <a:buNone/>
            </a:pPr>
            <a:endParaRPr lang="es-ES" smtClean="0"/>
          </a:p>
          <a:p>
            <a:endParaRPr lang="es-ES" smtClean="0"/>
          </a:p>
        </p:txBody>
      </p:sp>
      <p:cxnSp>
        <p:nvCxnSpPr>
          <p:cNvPr id="5" name="4 Conector recto"/>
          <p:cNvCxnSpPr/>
          <p:nvPr/>
        </p:nvCxnSpPr>
        <p:spPr>
          <a:xfrm rot="5400000">
            <a:off x="3923506" y="2348707"/>
            <a:ext cx="1439863"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5 Flecha derecha"/>
          <p:cNvSpPr/>
          <p:nvPr/>
        </p:nvSpPr>
        <p:spPr>
          <a:xfrm>
            <a:off x="4716463" y="2349500"/>
            <a:ext cx="863600" cy="2873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100357" name="6 CuadroTexto"/>
          <p:cNvSpPr txBox="1">
            <a:spLocks noChangeArrowheads="1"/>
          </p:cNvSpPr>
          <p:nvPr/>
        </p:nvSpPr>
        <p:spPr bwMode="auto">
          <a:xfrm>
            <a:off x="5940425" y="1700213"/>
            <a:ext cx="2808288" cy="1200150"/>
          </a:xfrm>
          <a:prstGeom prst="rect">
            <a:avLst/>
          </a:prstGeom>
          <a:noFill/>
          <a:ln w="9525">
            <a:noFill/>
            <a:miter lim="800000"/>
            <a:headEnd/>
            <a:tailEnd/>
          </a:ln>
        </p:spPr>
        <p:txBody>
          <a:bodyPr>
            <a:spAutoFit/>
          </a:bodyPr>
          <a:lstStyle/>
          <a:p>
            <a:pPr algn="just"/>
            <a:r>
              <a:rPr lang="es-ES" sz="2400">
                <a:latin typeface="Calibri" pitchFamily="34" charset="0"/>
              </a:rPr>
              <a:t>Estos dos fenómenos pueden llegar a ser muy peligrosos.</a:t>
            </a:r>
          </a:p>
        </p:txBody>
      </p:sp>
      <p:sp>
        <p:nvSpPr>
          <p:cNvPr id="8" name="7 Llamada de nube"/>
          <p:cNvSpPr/>
          <p:nvPr/>
        </p:nvSpPr>
        <p:spPr>
          <a:xfrm>
            <a:off x="428625" y="2143125"/>
            <a:ext cx="1606550" cy="57785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cxnSp>
        <p:nvCxnSpPr>
          <p:cNvPr id="10" name="9 Conector recto"/>
          <p:cNvCxnSpPr/>
          <p:nvPr/>
        </p:nvCxnSpPr>
        <p:spPr>
          <a:xfrm rot="5400000">
            <a:off x="3528219" y="4977607"/>
            <a:ext cx="237648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10 Flecha derecha"/>
          <p:cNvSpPr/>
          <p:nvPr/>
        </p:nvSpPr>
        <p:spPr>
          <a:xfrm>
            <a:off x="4859338" y="4868863"/>
            <a:ext cx="10080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100361" name="12 CuadroTexto"/>
          <p:cNvSpPr txBox="1">
            <a:spLocks noChangeArrowheads="1"/>
          </p:cNvSpPr>
          <p:nvPr/>
        </p:nvSpPr>
        <p:spPr bwMode="auto">
          <a:xfrm>
            <a:off x="6084888" y="3933825"/>
            <a:ext cx="2374900" cy="2676525"/>
          </a:xfrm>
          <a:prstGeom prst="rect">
            <a:avLst/>
          </a:prstGeom>
          <a:noFill/>
          <a:ln w="9525">
            <a:noFill/>
            <a:miter lim="800000"/>
            <a:headEnd/>
            <a:tailEnd/>
          </a:ln>
        </p:spPr>
        <p:txBody>
          <a:bodyPr>
            <a:spAutoFit/>
          </a:bodyPr>
          <a:lstStyle/>
          <a:p>
            <a:pPr algn="just"/>
            <a:r>
              <a:rPr lang="es-ES" sz="2400">
                <a:latin typeface="Calibri" pitchFamily="34" charset="0"/>
              </a:rPr>
              <a:t>Estos fenómenos no suelen ser muy peligrosos ya que son puntuales según la estación del año.</a:t>
            </a:r>
          </a:p>
        </p:txBody>
      </p:sp>
      <p:sp>
        <p:nvSpPr>
          <p:cNvPr id="12" name="11 Sol"/>
          <p:cNvSpPr/>
          <p:nvPr/>
        </p:nvSpPr>
        <p:spPr>
          <a:xfrm>
            <a:off x="2857500" y="2071688"/>
            <a:ext cx="801688" cy="792162"/>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
        <p:nvSpPr>
          <p:cNvPr id="14" name="13 Rayo"/>
          <p:cNvSpPr/>
          <p:nvPr/>
        </p:nvSpPr>
        <p:spPr>
          <a:xfrm>
            <a:off x="3357563" y="4143375"/>
            <a:ext cx="571500" cy="714375"/>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http://t0.gstatic.com/images?q=tbn:ANd9GcQuPCcKhfG8Rj3Xdzr2PK_UlTIz0AYp1GYaiby5u3tennsv8lBw"/>
          <p:cNvPicPr>
            <a:picLocks noChangeAspect="1" noChangeArrowheads="1"/>
          </p:cNvPicPr>
          <p:nvPr/>
        </p:nvPicPr>
        <p:blipFill>
          <a:blip r:embed="rId2" cstate="print"/>
          <a:srcRect/>
          <a:stretch>
            <a:fillRect/>
          </a:stretch>
        </p:blipFill>
        <p:spPr bwMode="auto">
          <a:xfrm>
            <a:off x="4214813" y="2857500"/>
            <a:ext cx="4551362" cy="3579813"/>
          </a:xfrm>
          <a:prstGeom prst="rect">
            <a:avLst/>
          </a:prstGeom>
          <a:noFill/>
          <a:ln w="9525">
            <a:noFill/>
            <a:miter lim="800000"/>
            <a:headEnd/>
            <a:tailEnd/>
          </a:ln>
        </p:spPr>
      </p:pic>
      <p:pic>
        <p:nvPicPr>
          <p:cNvPr id="101378" name="Picture 2" descr="http://t0.gstatic.com/images?q=tbn:ANd9GcQZvqANQtl5h8_mxZJVspVQEW80dFtTub_EJH1dR-aZ-lMNe0Ng"/>
          <p:cNvPicPr>
            <a:picLocks noChangeAspect="1" noChangeArrowheads="1"/>
          </p:cNvPicPr>
          <p:nvPr/>
        </p:nvPicPr>
        <p:blipFill>
          <a:blip r:embed="rId3" cstate="print"/>
          <a:srcRect/>
          <a:stretch>
            <a:fillRect/>
          </a:stretch>
        </p:blipFill>
        <p:spPr bwMode="auto">
          <a:xfrm>
            <a:off x="500063" y="357188"/>
            <a:ext cx="5857875" cy="2178050"/>
          </a:xfrm>
          <a:prstGeom prst="rect">
            <a:avLst/>
          </a:prstGeom>
          <a:noFill/>
          <a:ln w="9525">
            <a:noFill/>
            <a:miter lim="800000"/>
            <a:headEnd/>
            <a:tailEnd/>
          </a:ln>
        </p:spPr>
      </p:pic>
      <p:sp>
        <p:nvSpPr>
          <p:cNvPr id="6" name="5 CuadroTexto"/>
          <p:cNvSpPr txBox="1"/>
          <p:nvPr/>
        </p:nvSpPr>
        <p:spPr>
          <a:xfrm>
            <a:off x="428625" y="2643188"/>
            <a:ext cx="3929063" cy="3970337"/>
          </a:xfrm>
          <a:prstGeom prst="rect">
            <a:avLst/>
          </a:prstGeom>
          <a:noFill/>
        </p:spPr>
        <p:txBody>
          <a:bodyPr>
            <a:spAutoFit/>
          </a:bodyPr>
          <a:lstStyle/>
          <a:p>
            <a:pPr fontAlgn="auto">
              <a:spcBef>
                <a:spcPts val="0"/>
              </a:spcBef>
              <a:spcAft>
                <a:spcPts val="0"/>
              </a:spcAft>
              <a:defRPr/>
            </a:pPr>
            <a:r>
              <a:rPr lang="es-ES" sz="2800" dirty="0">
                <a:latin typeface="+mn-lt"/>
              </a:rPr>
              <a:t>En definitiva, el medio ambiente es determinante en la vida del ser humano, influye en todos los ámbitos, no podemos controlarlo pero </a:t>
            </a:r>
            <a:r>
              <a:rPr lang="es-ES" sz="2800" b="1" dirty="0">
                <a:solidFill>
                  <a:schemeClr val="tx2">
                    <a:lumMod val="20000"/>
                    <a:lumOff val="80000"/>
                  </a:schemeClr>
                </a:solidFill>
                <a:latin typeface="+mn-lt"/>
              </a:rPr>
              <a:t>SI</a:t>
            </a:r>
            <a:r>
              <a:rPr lang="es-ES" sz="2800" dirty="0">
                <a:latin typeface="+mn-lt"/>
              </a:rPr>
              <a:t> podemos cuidarlo, ya que nuestro futuro depende de él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285750"/>
            <a:ext cx="9144000" cy="2308225"/>
          </a:xfrm>
          <a:prstGeom prst="rect">
            <a:avLst/>
          </a:prstGeom>
        </p:spPr>
        <p:txBody>
          <a:bodyPr>
            <a:spAutoFit/>
          </a:bodyPr>
          <a:lstStyle/>
          <a:p>
            <a:pPr fontAlgn="auto">
              <a:spcBef>
                <a:spcPts val="0"/>
              </a:spcBef>
              <a:spcAft>
                <a:spcPts val="0"/>
              </a:spcAft>
              <a:defRPr/>
            </a:pPr>
            <a:r>
              <a:rPr lang="es-ES" sz="2400" dirty="0">
                <a:solidFill>
                  <a:schemeClr val="accent2">
                    <a:lumMod val="10000"/>
                  </a:schemeClr>
                </a:solidFill>
                <a:latin typeface="+mn-lt"/>
              </a:rPr>
              <a:t>El paisaje natural será un espacio recorrido pero no organizado, y con densidades de población bajas. Se trata de los espacios ocupados por sociedades de recolectores, pastores, cazadores y pescadores que tienen un conocimiento muy íntimo y especializado del medio. El área necesaria para procurarse los recursos debe ser muy amplia ya que dependen de lo que ofrece la naturaleza.</a:t>
            </a:r>
          </a:p>
        </p:txBody>
      </p:sp>
      <p:pic>
        <p:nvPicPr>
          <p:cNvPr id="55298" name="2 Imagen" descr="cazorla-parque-natural-sierras-de-cazorla-segura-y-las-villas19.jpg"/>
          <p:cNvPicPr>
            <a:picLocks noChangeAspect="1"/>
          </p:cNvPicPr>
          <p:nvPr/>
        </p:nvPicPr>
        <p:blipFill>
          <a:blip r:embed="rId2" cstate="print"/>
          <a:srcRect/>
          <a:stretch>
            <a:fillRect/>
          </a:stretch>
        </p:blipFill>
        <p:spPr bwMode="auto">
          <a:xfrm>
            <a:off x="2071688" y="2714625"/>
            <a:ext cx="6738937" cy="3857625"/>
          </a:xfrm>
          <a:prstGeom prst="rect">
            <a:avLst/>
          </a:prstGeom>
          <a:noFill/>
          <a:ln w="9525">
            <a:noFill/>
            <a:miter lim="800000"/>
            <a:headEnd/>
            <a:tailEnd/>
          </a:ln>
        </p:spPr>
      </p:pic>
      <p:sp>
        <p:nvSpPr>
          <p:cNvPr id="55299" name="3 CuadroTexto"/>
          <p:cNvSpPr txBox="1">
            <a:spLocks noChangeArrowheads="1"/>
          </p:cNvSpPr>
          <p:nvPr/>
        </p:nvSpPr>
        <p:spPr bwMode="auto">
          <a:xfrm>
            <a:off x="285750" y="3143250"/>
            <a:ext cx="1857375" cy="2246313"/>
          </a:xfrm>
          <a:prstGeom prst="rect">
            <a:avLst/>
          </a:prstGeom>
          <a:noFill/>
          <a:ln w="9525">
            <a:noFill/>
            <a:miter lim="800000"/>
            <a:headEnd/>
            <a:tailEnd/>
          </a:ln>
        </p:spPr>
        <p:txBody>
          <a:bodyPr>
            <a:spAutoFit/>
          </a:bodyPr>
          <a:lstStyle/>
          <a:p>
            <a:r>
              <a:rPr lang="es-ES" sz="2800">
                <a:latin typeface="Calibri" pitchFamily="34" charset="0"/>
              </a:rPr>
              <a:t>Entre las </a:t>
            </a:r>
          </a:p>
          <a:p>
            <a:r>
              <a:rPr lang="es-ES" sz="2800">
                <a:latin typeface="Calibri" pitchFamily="34" charset="0"/>
              </a:rPr>
              <a:t>Sierras de </a:t>
            </a:r>
          </a:p>
          <a:p>
            <a:r>
              <a:rPr lang="es-ES" sz="2800">
                <a:latin typeface="Calibri" pitchFamily="34" charset="0"/>
              </a:rPr>
              <a:t>Cazorla,   provincia </a:t>
            </a:r>
          </a:p>
          <a:p>
            <a:r>
              <a:rPr lang="es-ES" sz="2800">
                <a:latin typeface="Calibri" pitchFamily="34" charset="0"/>
              </a:rPr>
              <a:t>de Jaén.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1.jpg"/>
          <p:cNvPicPr>
            <a:picLocks noChangeAspect="1"/>
          </p:cNvPicPr>
          <p:nvPr/>
        </p:nvPicPr>
        <p:blipFill>
          <a:blip r:embed="rId2" cstate="print">
            <a:lum bright="20000"/>
          </a:blip>
          <a:stretch>
            <a:fillRect/>
          </a:stretch>
        </p:blipFill>
        <p:spPr>
          <a:xfrm>
            <a:off x="0" y="3697288"/>
            <a:ext cx="4214813" cy="3160712"/>
          </a:xfrm>
          <a:prstGeom prst="rect">
            <a:avLst/>
          </a:prstGeom>
          <a:effectLst>
            <a:outerShdw blurRad="50800" dist="50800" dir="5400000" algn="ctr" rotWithShape="0">
              <a:srgbClr val="000000">
                <a:alpha val="11000"/>
              </a:srgbClr>
            </a:outerShdw>
          </a:effectLst>
        </p:spPr>
      </p:pic>
      <p:pic>
        <p:nvPicPr>
          <p:cNvPr id="7" name="6 Imagen" descr="Imagen3.jpg"/>
          <p:cNvPicPr>
            <a:picLocks noChangeAspect="1"/>
          </p:cNvPicPr>
          <p:nvPr/>
        </p:nvPicPr>
        <p:blipFill>
          <a:blip r:embed="rId3" cstate="print">
            <a:lum bright="30000"/>
          </a:blip>
          <a:stretch>
            <a:fillRect/>
          </a:stretch>
        </p:blipFill>
        <p:spPr>
          <a:xfrm>
            <a:off x="0" y="0"/>
            <a:ext cx="5445125" cy="3663950"/>
          </a:xfrm>
          <a:prstGeom prst="rect">
            <a:avLst/>
          </a:prstGeom>
          <a:effectLst>
            <a:outerShdw blurRad="50800" dist="50800" dir="5400000" algn="ctr" rotWithShape="0">
              <a:srgbClr val="000000">
                <a:alpha val="42000"/>
              </a:srgbClr>
            </a:outerShdw>
          </a:effectLst>
        </p:spPr>
      </p:pic>
      <p:pic>
        <p:nvPicPr>
          <p:cNvPr id="8" name="7 Imagen" descr="Imagen4.jpg"/>
          <p:cNvPicPr>
            <a:picLocks noChangeAspect="1"/>
          </p:cNvPicPr>
          <p:nvPr/>
        </p:nvPicPr>
        <p:blipFill>
          <a:blip r:embed="rId4" cstate="print">
            <a:lum bright="20000"/>
          </a:blip>
          <a:srcRect/>
          <a:stretch>
            <a:fillRect/>
          </a:stretch>
        </p:blipFill>
        <p:spPr bwMode="auto">
          <a:xfrm>
            <a:off x="5429250" y="0"/>
            <a:ext cx="3714750" cy="2857500"/>
          </a:xfrm>
          <a:prstGeom prst="rect">
            <a:avLst/>
          </a:prstGeom>
          <a:noFill/>
          <a:ln w="9525">
            <a:noFill/>
            <a:miter lim="800000"/>
            <a:headEnd/>
            <a:tailEnd/>
          </a:ln>
        </p:spPr>
      </p:pic>
      <p:pic>
        <p:nvPicPr>
          <p:cNvPr id="9" name="8 Imagen" descr="Imagen2.jpg"/>
          <p:cNvPicPr>
            <a:picLocks noChangeAspect="1"/>
          </p:cNvPicPr>
          <p:nvPr/>
        </p:nvPicPr>
        <p:blipFill>
          <a:blip r:embed="rId5" cstate="print">
            <a:lum bright="20000"/>
          </a:blip>
          <a:srcRect/>
          <a:stretch>
            <a:fillRect/>
          </a:stretch>
        </p:blipFill>
        <p:spPr bwMode="auto">
          <a:xfrm>
            <a:off x="4214813" y="2857500"/>
            <a:ext cx="4929187" cy="4000500"/>
          </a:xfrm>
          <a:prstGeom prst="rect">
            <a:avLst/>
          </a:prstGeom>
          <a:noFill/>
          <a:ln w="9525">
            <a:noFill/>
            <a:miter lim="800000"/>
            <a:headEnd/>
            <a:tailEnd/>
          </a:ln>
        </p:spPr>
      </p:pic>
      <p:sp>
        <p:nvSpPr>
          <p:cNvPr id="12" name="11 Rectángulo"/>
          <p:cNvSpPr/>
          <p:nvPr/>
        </p:nvSpPr>
        <p:spPr>
          <a:xfrm>
            <a:off x="1285852" y="1857364"/>
            <a:ext cx="6929486" cy="2862322"/>
          </a:xfrm>
          <a:prstGeom prst="rect">
            <a:avLst/>
          </a:prstGeom>
        </p:spPr>
        <p:txBody>
          <a:bodyPr>
            <a:spAutoFit/>
          </a:bodyPr>
          <a:lstStyle/>
          <a:p>
            <a:pPr algn="ctr" fontAlgn="auto">
              <a:spcBef>
                <a:spcPts val="0"/>
              </a:spcBef>
              <a:spcAft>
                <a:spcPts val="0"/>
              </a:spcAft>
              <a:defRPr/>
            </a:pPr>
            <a:r>
              <a:rPr lang="es-ES" sz="6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LA INFLUENCIA DE LA ACTIVIDAD HUMANA EN EL MEDIO</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2000"/>
                                        <p:tgtEl>
                                          <p:spTgt spid="9"/>
                                        </p:tgtEl>
                                      </p:cBhvr>
                                    </p:animEffect>
                                    <p:anim calcmode="lin" valueType="num">
                                      <p:cBhvr>
                                        <p:cTn id="21" dur="2000" fill="hold"/>
                                        <p:tgtEl>
                                          <p:spTgt spid="9"/>
                                        </p:tgtEl>
                                        <p:attrNameLst>
                                          <p:attrName>style.rotation</p:attrName>
                                        </p:attrNameLst>
                                      </p:cBhvr>
                                      <p:tavLst>
                                        <p:tav tm="0">
                                          <p:val>
                                            <p:fltVal val="720"/>
                                          </p:val>
                                        </p:tav>
                                        <p:tav tm="100000">
                                          <p:val>
                                            <p:fltVal val="0"/>
                                          </p:val>
                                        </p:tav>
                                      </p:tavLst>
                                    </p:anim>
                                    <p:anim calcmode="lin" valueType="num">
                                      <p:cBhvr>
                                        <p:cTn id="22" dur="2000" fill="hold"/>
                                        <p:tgtEl>
                                          <p:spTgt spid="9"/>
                                        </p:tgtEl>
                                        <p:attrNameLst>
                                          <p:attrName>ppt_h</p:attrName>
                                        </p:attrNameLst>
                                      </p:cBhvr>
                                      <p:tavLst>
                                        <p:tav tm="0">
                                          <p:val>
                                            <p:fltVal val="0"/>
                                          </p:val>
                                        </p:tav>
                                        <p:tav tm="100000">
                                          <p:val>
                                            <p:strVal val="#ppt_h"/>
                                          </p:val>
                                        </p:tav>
                                      </p:tavLst>
                                    </p:anim>
                                    <p:anim calcmode="lin" valueType="num">
                                      <p:cBhvr>
                                        <p:cTn id="23" dur="2000" fill="hold"/>
                                        <p:tgtEl>
                                          <p:spTgt spid="9"/>
                                        </p:tgtEl>
                                        <p:attrNameLst>
                                          <p:attrName>ppt_w</p:attrName>
                                        </p:attrNameLst>
                                      </p:cBhvr>
                                      <p:tavLst>
                                        <p:tav tm="0">
                                          <p:val>
                                            <p:fltVal val="0"/>
                                          </p:val>
                                        </p:tav>
                                        <p:tav tm="100000">
                                          <p:val>
                                            <p:strVal val="#ppt_w"/>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00298" y="142852"/>
            <a:ext cx="3776675"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PROBLEMAS</a:t>
            </a:r>
          </a:p>
        </p:txBody>
      </p:sp>
      <p:sp>
        <p:nvSpPr>
          <p:cNvPr id="3" name="2 CuadroTexto"/>
          <p:cNvSpPr txBox="1"/>
          <p:nvPr/>
        </p:nvSpPr>
        <p:spPr>
          <a:xfrm>
            <a:off x="285750" y="1041400"/>
            <a:ext cx="8501063" cy="5816600"/>
          </a:xfrm>
          <a:prstGeom prst="rect">
            <a:avLst/>
          </a:prstGeom>
          <a:noFill/>
        </p:spPr>
        <p:txBody>
          <a:bodyPr>
            <a:spAutoFit/>
          </a:bodyPr>
          <a:lstStyle/>
          <a:p>
            <a:pPr fontAlgn="auto">
              <a:spcBef>
                <a:spcPts val="0"/>
              </a:spcBef>
              <a:spcAft>
                <a:spcPts val="0"/>
              </a:spcAft>
              <a:buFont typeface="Arial" pitchFamily="34" charset="0"/>
              <a:buChar char="•"/>
              <a:defRPr/>
            </a:pPr>
            <a:r>
              <a:rPr lang="es-ES" sz="2400" b="1" dirty="0">
                <a:latin typeface="+mn-lt"/>
              </a:rPr>
              <a:t> Sobreexplotación del medio :</a:t>
            </a:r>
          </a:p>
          <a:p>
            <a:pPr fontAlgn="auto">
              <a:spcBef>
                <a:spcPts val="0"/>
              </a:spcBef>
              <a:spcAft>
                <a:spcPts val="0"/>
              </a:spcAft>
              <a:defRPr/>
            </a:pPr>
            <a:r>
              <a:rPr lang="es-ES" sz="2400" b="1" dirty="0">
                <a:latin typeface="+mn-lt"/>
              </a:rPr>
              <a:t> </a:t>
            </a:r>
            <a:r>
              <a:rPr lang="es-ES" dirty="0">
                <a:latin typeface="+mn-lt"/>
              </a:rPr>
              <a:t>La explotación que hace el hombre del medio ambiente adquiere día a día una mayor envergadura. La velocidad con la que consume los recursos naturales supera en la mayoría de los casos la velocidad con que el recurso se regenera, ocasionando un deterioro creciente. </a:t>
            </a:r>
          </a:p>
          <a:p>
            <a:pPr fontAlgn="auto">
              <a:spcBef>
                <a:spcPts val="0"/>
              </a:spcBef>
              <a:spcAft>
                <a:spcPts val="0"/>
              </a:spcAft>
              <a:buFont typeface="Arial" pitchFamily="34" charset="0"/>
              <a:buChar char="•"/>
              <a:defRPr/>
            </a:pPr>
            <a:r>
              <a:rPr lang="es-ES" sz="2400" b="1" dirty="0">
                <a:latin typeface="+mn-lt"/>
              </a:rPr>
              <a:t>  Contaminación :</a:t>
            </a:r>
            <a:r>
              <a:rPr lang="es-ES" dirty="0">
                <a:latin typeface="+mj-lt"/>
              </a:rPr>
              <a:t>La contaminación es la introducción de un contaminante dentro de un ambiente natural que causa inestabilidad, desorden, daño o malestar en un ecosistema, en el medio físico o en un ser vivo. El contaminante puede ser una sustancia química, energía ( como sonido, calor, o luz). A veces el contaminante es una sustancia extraña, una forma de energía, o una sustancia natural. </a:t>
            </a:r>
          </a:p>
          <a:p>
            <a:pPr fontAlgn="auto">
              <a:spcBef>
                <a:spcPts val="0"/>
              </a:spcBef>
              <a:spcAft>
                <a:spcPts val="0"/>
              </a:spcAft>
              <a:defRPr/>
            </a:pPr>
            <a:r>
              <a:rPr lang="es-ES" dirty="0">
                <a:latin typeface="+mj-lt"/>
              </a:rPr>
              <a:t>Es siempre una alteración negativa del estado natural del medio, y por lo general, se genera como consecuencia de la actividad humana.</a:t>
            </a:r>
            <a:endParaRPr lang="es-ES" b="1" dirty="0">
              <a:latin typeface="+mn-lt"/>
            </a:endParaRPr>
          </a:p>
          <a:p>
            <a:pPr fontAlgn="auto">
              <a:spcBef>
                <a:spcPts val="0"/>
              </a:spcBef>
              <a:spcAft>
                <a:spcPts val="0"/>
              </a:spcAft>
              <a:buFont typeface="Arial" pitchFamily="34" charset="0"/>
              <a:buChar char="•"/>
              <a:defRPr/>
            </a:pPr>
            <a:r>
              <a:rPr lang="es-ES" sz="2400" b="1" dirty="0">
                <a:latin typeface="+mn-lt"/>
              </a:rPr>
              <a:t> Destrucción de los elementos medioambientales: </a:t>
            </a:r>
          </a:p>
          <a:p>
            <a:pPr fontAlgn="auto">
              <a:spcBef>
                <a:spcPts val="0"/>
              </a:spcBef>
              <a:spcAft>
                <a:spcPts val="0"/>
              </a:spcAft>
              <a:defRPr/>
            </a:pPr>
            <a:r>
              <a:rPr lang="es-ES" dirty="0">
                <a:latin typeface="+mj-lt"/>
              </a:rPr>
              <a:t>El ser humano, apareció tardíamente en la historia de la Tierra, pero ha sido capaz de modificar el medio ambiente con sus actividades. Gracias a sus peculiares capacidades mentales y físicas, lograron escapar a las constricciones medioambientales que limitaban a otras especies y alterar el medio ambiente para adaptarlo a sus necesidades.</a:t>
            </a:r>
          </a:p>
          <a:p>
            <a:pPr fontAlgn="auto">
              <a:spcBef>
                <a:spcPts val="0"/>
              </a:spcBef>
              <a:spcAft>
                <a:spcPts val="0"/>
              </a:spcAft>
              <a:defRPr/>
            </a:pPr>
            <a:endParaRPr lang="es-ES" sz="2400" b="1" dirty="0">
              <a:latin typeface="+mn-lt"/>
            </a:endParaRPr>
          </a:p>
          <a:p>
            <a:pPr fontAlgn="auto">
              <a:spcBef>
                <a:spcPts val="0"/>
              </a:spcBef>
              <a:spcAft>
                <a:spcPts val="0"/>
              </a:spcAft>
              <a:buFont typeface="Arial" pitchFamily="34" charset="0"/>
              <a:buChar char="•"/>
              <a:defRPr/>
            </a:pPr>
            <a:endParaRPr lang="es-ES" dirty="0">
              <a:latin typeface="+mn-l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a:spLocks noChangeArrowheads="1"/>
          </p:cNvSpPr>
          <p:nvPr/>
        </p:nvSpPr>
        <p:spPr bwMode="auto">
          <a:xfrm>
            <a:off x="285750" y="2643188"/>
            <a:ext cx="3571875" cy="2554287"/>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a:t>
            </a:r>
            <a:r>
              <a:rPr lang="es-ES" sz="2000">
                <a:latin typeface="Calibri" pitchFamily="34" charset="0"/>
              </a:rPr>
              <a:t>Alteración del relieve</a:t>
            </a:r>
          </a:p>
          <a:p>
            <a:pPr>
              <a:buFont typeface="Arial" charset="0"/>
              <a:buChar char="•"/>
            </a:pPr>
            <a:r>
              <a:rPr lang="es-ES" sz="2000">
                <a:latin typeface="Calibri" pitchFamily="34" charset="0"/>
              </a:rPr>
              <a:t> Contaminación atmosferica</a:t>
            </a:r>
          </a:p>
          <a:p>
            <a:pPr>
              <a:buFont typeface="Arial" charset="0"/>
              <a:buChar char="•"/>
            </a:pPr>
            <a:r>
              <a:rPr lang="es-ES" sz="2000">
                <a:latin typeface="Calibri" pitchFamily="34" charset="0"/>
              </a:rPr>
              <a:t> Contaminación acustica </a:t>
            </a:r>
          </a:p>
          <a:p>
            <a:pPr>
              <a:buFont typeface="Arial" charset="0"/>
              <a:buChar char="•"/>
            </a:pPr>
            <a:r>
              <a:rPr lang="es-ES" sz="2000">
                <a:latin typeface="Calibri" pitchFamily="34" charset="0"/>
              </a:rPr>
              <a:t> Efectos sobre las aguas</a:t>
            </a:r>
          </a:p>
          <a:p>
            <a:pPr>
              <a:buFont typeface="Arial" charset="0"/>
              <a:buChar char="•"/>
            </a:pPr>
            <a:r>
              <a:rPr lang="es-ES" sz="2000">
                <a:latin typeface="Calibri" pitchFamily="34" charset="0"/>
              </a:rPr>
              <a:t> Efectos sobre el suelo </a:t>
            </a:r>
          </a:p>
          <a:p>
            <a:pPr>
              <a:buFont typeface="Arial" charset="0"/>
              <a:buChar char="•"/>
            </a:pPr>
            <a:r>
              <a:rPr lang="es-ES" sz="2000">
                <a:latin typeface="Calibri" pitchFamily="34" charset="0"/>
              </a:rPr>
              <a:t>  Efectos sobre la vegetacion</a:t>
            </a:r>
          </a:p>
          <a:p>
            <a:pPr>
              <a:buFont typeface="Arial" charset="0"/>
              <a:buChar char="•"/>
            </a:pPr>
            <a:r>
              <a:rPr lang="es-ES" sz="2000">
                <a:latin typeface="Calibri" pitchFamily="34" charset="0"/>
              </a:rPr>
              <a:t> Residuos solidos y urbanos </a:t>
            </a:r>
          </a:p>
          <a:p>
            <a:pPr>
              <a:buFont typeface="Arial" charset="0"/>
              <a:buChar char="•"/>
            </a:pPr>
            <a:r>
              <a:rPr lang="es-ES" sz="2000">
                <a:latin typeface="Calibri" pitchFamily="34" charset="0"/>
              </a:rPr>
              <a:t> Reduccion de la biodiversidad</a:t>
            </a:r>
          </a:p>
        </p:txBody>
      </p:sp>
      <p:sp>
        <p:nvSpPr>
          <p:cNvPr id="4" name="3 Cerrar llave"/>
          <p:cNvSpPr/>
          <p:nvPr/>
        </p:nvSpPr>
        <p:spPr>
          <a:xfrm>
            <a:off x="3500438" y="2643188"/>
            <a:ext cx="1000125" cy="2643187"/>
          </a:xfrm>
          <a:prstGeom prst="rightBrace">
            <a:avLst>
              <a:gd name="adj1" fmla="val 2841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s-ES" b="1" dirty="0">
              <a:solidFill>
                <a:srgbClr val="002060"/>
              </a:solidFill>
            </a:endParaRPr>
          </a:p>
        </p:txBody>
      </p:sp>
      <p:sp>
        <p:nvSpPr>
          <p:cNvPr id="5" name="4 CuadroTexto"/>
          <p:cNvSpPr txBox="1">
            <a:spLocks noChangeArrowheads="1"/>
          </p:cNvSpPr>
          <p:nvPr/>
        </p:nvSpPr>
        <p:spPr bwMode="auto">
          <a:xfrm>
            <a:off x="4649788" y="3571875"/>
            <a:ext cx="4494212" cy="954088"/>
          </a:xfrm>
          <a:prstGeom prst="rect">
            <a:avLst/>
          </a:prstGeom>
          <a:noFill/>
          <a:ln w="9525">
            <a:noFill/>
            <a:miter lim="800000"/>
            <a:headEnd/>
            <a:tailEnd/>
          </a:ln>
        </p:spPr>
        <p:txBody>
          <a:bodyPr wrap="none">
            <a:spAutoFit/>
          </a:bodyPr>
          <a:lstStyle/>
          <a:p>
            <a:r>
              <a:rPr lang="es-ES" sz="2800" b="1">
                <a:latin typeface="Calibri" pitchFamily="34" charset="0"/>
              </a:rPr>
              <a:t>ACTUACIONES DE POLITICAS </a:t>
            </a:r>
          </a:p>
          <a:p>
            <a:r>
              <a:rPr lang="es-ES" sz="2800" b="1">
                <a:latin typeface="Calibri" pitchFamily="34" charset="0"/>
              </a:rPr>
              <a:t>       MEDIOAMBIENTALES</a:t>
            </a:r>
          </a:p>
        </p:txBody>
      </p:sp>
      <p:sp>
        <p:nvSpPr>
          <p:cNvPr id="10" name="9 Rectángulo"/>
          <p:cNvSpPr/>
          <p:nvPr/>
        </p:nvSpPr>
        <p:spPr>
          <a:xfrm>
            <a:off x="642910" y="785794"/>
            <a:ext cx="7578165"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PRINCIPALES PROBLEMAS</a:t>
            </a:r>
          </a:p>
        </p:txBody>
      </p:sp>
    </p:spTree>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088834" cy="1754326"/>
          </a:xfrm>
          <a:prstGeom prst="rect">
            <a:avLst/>
          </a:prstGeom>
          <a:noFill/>
        </p:spPr>
        <p:txBody>
          <a:bodyPr>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POLÍTICAS MEDIOAMBIENTALES</a:t>
            </a:r>
          </a:p>
        </p:txBody>
      </p:sp>
      <p:sp>
        <p:nvSpPr>
          <p:cNvPr id="8" name="7 CuadroTexto"/>
          <p:cNvSpPr txBox="1">
            <a:spLocks noChangeArrowheads="1"/>
          </p:cNvSpPr>
          <p:nvPr/>
        </p:nvSpPr>
        <p:spPr bwMode="auto">
          <a:xfrm>
            <a:off x="428625" y="2000250"/>
            <a:ext cx="3929063" cy="3970338"/>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Acuerdos internacionales suscritos por España que implican el cumplimiento de determinados compromisos en ciertos temas medioambientales. </a:t>
            </a:r>
          </a:p>
          <a:p>
            <a:pPr>
              <a:buFont typeface="Arial" charset="0"/>
              <a:buChar char="•"/>
            </a:pPr>
            <a:r>
              <a:rPr lang="es-ES">
                <a:latin typeface="Calibri" pitchFamily="34" charset="0"/>
              </a:rPr>
              <a:t> La política medioambiental de la Unión Europea trata de preservar el medio ambiente mediante actuaciones que repercuten en la política medioambiental. </a:t>
            </a:r>
          </a:p>
          <a:p>
            <a:pPr>
              <a:buFont typeface="Arial" charset="0"/>
              <a:buChar char="•"/>
            </a:pPr>
            <a:r>
              <a:rPr lang="es-ES">
                <a:latin typeface="Calibri" pitchFamily="34" charset="0"/>
              </a:rPr>
              <a:t> La política del ministerio de medio ambiente se propone garantizar el desarrollo sostenible, mejorar la calidad medioambiental y recuperar áreas degradadas.</a:t>
            </a:r>
          </a:p>
        </p:txBody>
      </p:sp>
      <p:pic>
        <p:nvPicPr>
          <p:cNvPr id="9" name="8 Imagen" descr="imagesCA4MWISQ.jpg"/>
          <p:cNvPicPr>
            <a:picLocks noChangeAspect="1"/>
          </p:cNvPicPr>
          <p:nvPr/>
        </p:nvPicPr>
        <p:blipFill>
          <a:blip r:embed="rId2" cstate="print"/>
          <a:srcRect/>
          <a:stretch>
            <a:fillRect/>
          </a:stretch>
        </p:blipFill>
        <p:spPr bwMode="auto">
          <a:xfrm>
            <a:off x="4572000" y="2286000"/>
            <a:ext cx="4429125" cy="3281363"/>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1 Imagen" descr="imagesCA1DKXI4.jpg"/>
          <p:cNvPicPr>
            <a:picLocks noChangeAspect="1"/>
          </p:cNvPicPr>
          <p:nvPr/>
        </p:nvPicPr>
        <p:blipFill>
          <a:blip r:embed="rId2" cstate="print"/>
          <a:srcRect/>
          <a:stretch>
            <a:fillRect/>
          </a:stretch>
        </p:blipFill>
        <p:spPr bwMode="auto">
          <a:xfrm>
            <a:off x="0" y="0"/>
            <a:ext cx="4357688" cy="3286125"/>
          </a:xfrm>
          <a:prstGeom prst="rect">
            <a:avLst/>
          </a:prstGeom>
          <a:noFill/>
          <a:ln w="9525">
            <a:noFill/>
            <a:miter lim="800000"/>
            <a:headEnd/>
            <a:tailEnd/>
          </a:ln>
        </p:spPr>
      </p:pic>
      <p:sp>
        <p:nvSpPr>
          <p:cNvPr id="4" name="3 Rectángulo"/>
          <p:cNvSpPr>
            <a:spLocks noChangeArrowheads="1"/>
          </p:cNvSpPr>
          <p:nvPr/>
        </p:nvSpPr>
        <p:spPr bwMode="auto">
          <a:xfrm>
            <a:off x="4429125" y="285750"/>
            <a:ext cx="4572000" cy="3416300"/>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El </a:t>
            </a:r>
            <a:r>
              <a:rPr lang="es-ES" b="1">
                <a:latin typeface="Calibri" pitchFamily="34" charset="0"/>
              </a:rPr>
              <a:t>Protocolo de Kyoto sobre el cambio climático</a:t>
            </a:r>
            <a:r>
              <a:rPr lang="es-ES">
                <a:latin typeface="Calibri" pitchFamily="34" charset="0"/>
              </a:rPr>
              <a:t> es un acuerdo internacional que tiene por objetivo reducir las emisiones de seis gases que causan el calentamiento global: dióxido de carbono (CO</a:t>
            </a:r>
            <a:r>
              <a:rPr lang="es-ES" baseline="-25000">
                <a:latin typeface="Calibri" pitchFamily="34" charset="0"/>
              </a:rPr>
              <a:t>2</a:t>
            </a:r>
            <a:r>
              <a:rPr lang="es-ES">
                <a:latin typeface="Calibri" pitchFamily="34" charset="0"/>
              </a:rPr>
              <a:t>), gas metano (CH</a:t>
            </a:r>
            <a:r>
              <a:rPr lang="es-ES" baseline="-25000">
                <a:latin typeface="Calibri" pitchFamily="34" charset="0"/>
              </a:rPr>
              <a:t>4</a:t>
            </a:r>
            <a:r>
              <a:rPr lang="es-ES">
                <a:latin typeface="Calibri" pitchFamily="34" charset="0"/>
              </a:rPr>
              <a:t>) y óxido nitroso (N</a:t>
            </a:r>
            <a:r>
              <a:rPr lang="es-ES" baseline="-25000">
                <a:latin typeface="Calibri" pitchFamily="34" charset="0"/>
              </a:rPr>
              <a:t>2</a:t>
            </a:r>
            <a:r>
              <a:rPr lang="es-ES">
                <a:latin typeface="Calibri" pitchFamily="34" charset="0"/>
              </a:rPr>
              <a:t>O), además de tres gases industriales fluorados: Hidrofluorocarbonos (HFC), Perfluorocarbonos (PFC) y Hexafluoruro de azufre (SF</a:t>
            </a:r>
            <a:r>
              <a:rPr lang="es-ES" baseline="-25000">
                <a:latin typeface="Calibri" pitchFamily="34" charset="0"/>
              </a:rPr>
              <a:t>6</a:t>
            </a:r>
            <a:r>
              <a:rPr lang="es-ES">
                <a:latin typeface="Calibri" pitchFamily="34" charset="0"/>
              </a:rPr>
              <a:t>), en un porcentaje aproximado de al menos un 5%, dentro del periodo que va desde el año 2008 al 2012, en comparación a las emisiones al año 1990</a:t>
            </a:r>
          </a:p>
        </p:txBody>
      </p:sp>
      <p:sp>
        <p:nvSpPr>
          <p:cNvPr id="5" name="4 Rectángulo"/>
          <p:cNvSpPr>
            <a:spLocks noChangeArrowheads="1"/>
          </p:cNvSpPr>
          <p:nvPr/>
        </p:nvSpPr>
        <p:spPr bwMode="auto">
          <a:xfrm>
            <a:off x="4429125" y="3643313"/>
            <a:ext cx="4572000" cy="2308225"/>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El </a:t>
            </a:r>
            <a:r>
              <a:rPr lang="es-ES" b="1">
                <a:latin typeface="Calibri" pitchFamily="34" charset="0"/>
              </a:rPr>
              <a:t>Protocolo de Montreal relativo a las sustancias que agotan el ozono</a:t>
            </a:r>
            <a:r>
              <a:rPr lang="es-ES">
                <a:latin typeface="Calibri" pitchFamily="34" charset="0"/>
              </a:rPr>
              <a:t> es un tratado internacional diseñado para proteger la capa de ozono reduciendo la producción y el consumo de numerosas sustancias que se ha estudiado que reaccionan con el ozono y se cree que son responsables por el agotamiento de la capa de ozono</a:t>
            </a:r>
          </a:p>
        </p:txBody>
      </p:sp>
      <p:pic>
        <p:nvPicPr>
          <p:cNvPr id="6" name="5 Imagen" descr="imagesCAB4OR3E.jpg"/>
          <p:cNvPicPr>
            <a:picLocks noChangeAspect="1"/>
          </p:cNvPicPr>
          <p:nvPr/>
        </p:nvPicPr>
        <p:blipFill>
          <a:blip r:embed="rId3" cstate="print"/>
          <a:srcRect/>
          <a:stretch>
            <a:fillRect/>
          </a:stretch>
        </p:blipFill>
        <p:spPr bwMode="auto">
          <a:xfrm>
            <a:off x="142875" y="3571875"/>
            <a:ext cx="3714750" cy="3000375"/>
          </a:xfrm>
          <a:prstGeom prst="rect">
            <a:avLst/>
          </a:prstGeom>
          <a:noFill/>
          <a:ln w="9525">
            <a:noFill/>
            <a:miter lim="800000"/>
            <a:headEnd/>
            <a:tailEnd/>
          </a:ln>
        </p:spPr>
      </p:pic>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4" presetClass="entr" presetSubtype="0" accel="10000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ppt_w*0.05"/>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anim calcmode="lin" valueType="num">
                                      <p:cBhvr>
                                        <p:cTn id="15" dur="500" fill="hold"/>
                                        <p:tgtEl>
                                          <p:spTgt spid="6"/>
                                        </p:tgtEl>
                                        <p:attrNameLst>
                                          <p:attrName>ppt_x</p:attrName>
                                        </p:attrNameLst>
                                      </p:cBhvr>
                                      <p:tavLst>
                                        <p:tav tm="0">
                                          <p:val>
                                            <p:strVal val="#ppt_x-.2"/>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900" decel="100000" fill="hold"/>
                                        <p:tgtEl>
                                          <p:spTgt spid="5"/>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1" descr="14 Parques naturales">
            <a:hlinkClick r:id="rId2" action="ppaction://hlinksldjump"/>
          </p:cNvPr>
          <p:cNvPicPr>
            <a:picLocks noChangeAspect="1" noChangeArrowheads="1"/>
          </p:cNvPicPr>
          <p:nvPr/>
        </p:nvPicPr>
        <p:blipFill>
          <a:blip r:embed="rId3" cstate="print">
            <a:lum bright="-38000" contrast="40000"/>
          </a:blip>
          <a:srcRect/>
          <a:stretch>
            <a:fillRect/>
          </a:stretch>
        </p:blipFill>
        <p:spPr bwMode="auto">
          <a:xfrm>
            <a:off x="2071688" y="571500"/>
            <a:ext cx="4714875" cy="5283200"/>
          </a:xfrm>
          <a:prstGeom prst="rect">
            <a:avLst/>
          </a:prstGeom>
          <a:noFill/>
          <a:ln w="9525">
            <a:noFill/>
            <a:miter lim="800000"/>
            <a:headEnd/>
            <a:tailEnd/>
          </a:ln>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14348" y="285728"/>
            <a:ext cx="7478779"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ALTERACIÓN DEL RELIEVE</a:t>
            </a:r>
          </a:p>
        </p:txBody>
      </p:sp>
      <p:sp>
        <p:nvSpPr>
          <p:cNvPr id="3" name="2 CuadroTexto"/>
          <p:cNvSpPr txBox="1">
            <a:spLocks noChangeArrowheads="1"/>
          </p:cNvSpPr>
          <p:nvPr/>
        </p:nvSpPr>
        <p:spPr bwMode="auto">
          <a:xfrm>
            <a:off x="428625" y="1428750"/>
            <a:ext cx="8072438" cy="923925"/>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Continental: -El relieve continental resulta alterado por las actividades extractivas de minas y canteras y por la construcción de ciertas infraestructuras. Tiene un grave impacto visual.</a:t>
            </a:r>
          </a:p>
        </p:txBody>
      </p:sp>
      <p:pic>
        <p:nvPicPr>
          <p:cNvPr id="4" name="3 Imagen" descr="canteras_de_alaiz.png"/>
          <p:cNvPicPr>
            <a:picLocks noChangeAspect="1"/>
          </p:cNvPicPr>
          <p:nvPr/>
        </p:nvPicPr>
        <p:blipFill>
          <a:blip r:embed="rId2" cstate="print"/>
          <a:srcRect/>
          <a:stretch>
            <a:fillRect/>
          </a:stretch>
        </p:blipFill>
        <p:spPr bwMode="auto">
          <a:xfrm>
            <a:off x="785813" y="2357438"/>
            <a:ext cx="7786687" cy="3857625"/>
          </a:xfrm>
          <a:prstGeom prst="rect">
            <a:avLst/>
          </a:prstGeom>
          <a:noFill/>
          <a:ln w="9525">
            <a:noFill/>
            <a:miter lim="800000"/>
            <a:headEnd/>
            <a:tailEnd/>
          </a:ln>
        </p:spPr>
      </p:pic>
      <p:sp>
        <p:nvSpPr>
          <p:cNvPr id="108548" name="5 CuadroTexto"/>
          <p:cNvSpPr txBox="1">
            <a:spLocks noChangeArrowheads="1"/>
          </p:cNvSpPr>
          <p:nvPr/>
        </p:nvSpPr>
        <p:spPr bwMode="auto">
          <a:xfrm>
            <a:off x="928688" y="6072188"/>
            <a:ext cx="1676400" cy="369887"/>
          </a:xfrm>
          <a:prstGeom prst="rect">
            <a:avLst/>
          </a:prstGeom>
          <a:noFill/>
          <a:ln w="9525">
            <a:noFill/>
            <a:miter lim="800000"/>
            <a:headEnd/>
            <a:tailEnd/>
          </a:ln>
        </p:spPr>
        <p:txBody>
          <a:bodyPr wrap="none">
            <a:spAutoFit/>
          </a:bodyPr>
          <a:lstStyle/>
          <a:p>
            <a:r>
              <a:rPr lang="es-ES">
                <a:latin typeface="Calibri" pitchFamily="34" charset="0"/>
              </a:rPr>
              <a:t>Cantera de alaiz</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a:spLocks noChangeArrowheads="1"/>
          </p:cNvSpPr>
          <p:nvPr/>
        </p:nvSpPr>
        <p:spPr bwMode="auto">
          <a:xfrm>
            <a:off x="285750" y="357188"/>
            <a:ext cx="8643938" cy="646112"/>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Costero: - El relieve costero esta sometido a fuertes alteraciones, a la erosión marina se añaden la presión urbanistica, la desaparición de playas..etc</a:t>
            </a:r>
          </a:p>
        </p:txBody>
      </p:sp>
      <p:pic>
        <p:nvPicPr>
          <p:cNvPr id="4" name="3 Imagen" descr="puerto.jpg"/>
          <p:cNvPicPr>
            <a:picLocks noChangeAspect="1"/>
          </p:cNvPicPr>
          <p:nvPr/>
        </p:nvPicPr>
        <p:blipFill>
          <a:blip r:embed="rId2" cstate="print"/>
          <a:srcRect/>
          <a:stretch>
            <a:fillRect/>
          </a:stretch>
        </p:blipFill>
        <p:spPr bwMode="auto">
          <a:xfrm>
            <a:off x="642938" y="1285875"/>
            <a:ext cx="7643812" cy="4854575"/>
          </a:xfrm>
          <a:prstGeom prst="rect">
            <a:avLst/>
          </a:prstGeom>
          <a:noFill/>
          <a:ln w="9525">
            <a:noFill/>
            <a:miter lim="800000"/>
            <a:headEnd/>
            <a:tailEnd/>
          </a:ln>
        </p:spPr>
      </p:pic>
      <p:sp>
        <p:nvSpPr>
          <p:cNvPr id="5" name="4 CuadroTexto"/>
          <p:cNvSpPr txBox="1">
            <a:spLocks noChangeArrowheads="1"/>
          </p:cNvSpPr>
          <p:nvPr/>
        </p:nvSpPr>
        <p:spPr bwMode="auto">
          <a:xfrm>
            <a:off x="642938" y="6286500"/>
            <a:ext cx="5732462" cy="369888"/>
          </a:xfrm>
          <a:prstGeom prst="rect">
            <a:avLst/>
          </a:prstGeom>
          <a:noFill/>
          <a:ln w="9525">
            <a:noFill/>
            <a:miter lim="800000"/>
            <a:headEnd/>
            <a:tailEnd/>
          </a:ln>
        </p:spPr>
        <p:txBody>
          <a:bodyPr wrap="none">
            <a:spAutoFit/>
          </a:bodyPr>
          <a:lstStyle/>
          <a:p>
            <a:r>
              <a:rPr lang="es-ES">
                <a:latin typeface="Calibri" pitchFamily="34" charset="0"/>
              </a:rPr>
              <a:t>Puerto de Blanes (Gerona) Alteración de la linea de la costa</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85918" y="142852"/>
            <a:ext cx="5472652" cy="1754326"/>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CONTAMINACIÓN </a:t>
            </a:r>
          </a:p>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ATMOSFERICA</a:t>
            </a:r>
          </a:p>
        </p:txBody>
      </p:sp>
      <p:sp>
        <p:nvSpPr>
          <p:cNvPr id="3" name="2 CuadroTexto"/>
          <p:cNvSpPr txBox="1">
            <a:spLocks noChangeArrowheads="1"/>
          </p:cNvSpPr>
          <p:nvPr/>
        </p:nvSpPr>
        <p:spPr bwMode="auto">
          <a:xfrm>
            <a:off x="285750" y="2143125"/>
            <a:ext cx="8143875" cy="3692525"/>
          </a:xfrm>
          <a:prstGeom prst="rect">
            <a:avLst/>
          </a:prstGeom>
          <a:noFill/>
          <a:ln w="9525">
            <a:noFill/>
            <a:miter lim="800000"/>
            <a:headEnd/>
            <a:tailEnd/>
          </a:ln>
        </p:spPr>
        <p:txBody>
          <a:bodyPr>
            <a:spAutoFit/>
          </a:bodyPr>
          <a:lstStyle/>
          <a:p>
            <a:pPr marL="342900" indent="-342900">
              <a:buFontTx/>
              <a:buAutoNum type="arabicPeriod"/>
            </a:pPr>
            <a:r>
              <a:rPr lang="es-ES">
                <a:latin typeface="Calibri" pitchFamily="34" charset="0"/>
              </a:rPr>
              <a:t>La lluvia acida: precipitación con un grado de acidez superior al normal, provoca alteraciones en las aguas, vegetación, suelos y edificios. </a:t>
            </a:r>
          </a:p>
          <a:p>
            <a:pPr marL="342900" indent="-342900">
              <a:buFontTx/>
              <a:buAutoNum type="arabicPeriod"/>
            </a:pPr>
            <a:r>
              <a:rPr lang="es-ES">
                <a:latin typeface="Calibri" pitchFamily="34" charset="0"/>
              </a:rPr>
              <a:t> Problema del ozono: por una parte la reducción del ozono estratosférico (por CFC, produce cáncer de piel y cataratas – y el aumento del ozono troposférico (causado por los automóviles, industrias y calderas de carbón, provoca irritaciones </a:t>
            </a:r>
          </a:p>
          <a:p>
            <a:pPr marL="342900" indent="-342900">
              <a:buFontTx/>
              <a:buAutoNum type="arabicPeriod"/>
            </a:pPr>
            <a:r>
              <a:rPr lang="es-ES">
                <a:latin typeface="Calibri" pitchFamily="34" charset="0"/>
              </a:rPr>
              <a:t> Campana de contaminación urbana: es una niebla formada por partículas de polvo y humo en suspensión. Causada por automóviles y calefacciones. Produce enfermedades cardiacas y respiratorias. </a:t>
            </a:r>
          </a:p>
          <a:p>
            <a:pPr marL="342900" indent="-342900">
              <a:buFontTx/>
              <a:buAutoNum type="arabicPeriod"/>
            </a:pPr>
            <a:r>
              <a:rPr lang="es-ES">
                <a:latin typeface="Calibri" pitchFamily="34" charset="0"/>
              </a:rPr>
              <a:t>Efecto invernadero: función natural dela atmosfera realizada por el vapor de agua y gases como el CO2. Retiene parte del calor solar. El aumento de las emisiones de gases hacen que la Q de calor sea mayor produciendo sequias, subida del nivel del mal y reducción de la biodiversidad.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07 Lluvia ácida"/>
          <p:cNvPicPr>
            <a:picLocks noChangeAspect="1" noChangeArrowheads="1"/>
          </p:cNvPicPr>
          <p:nvPr/>
        </p:nvPicPr>
        <p:blipFill>
          <a:blip r:embed="rId2" cstate="print">
            <a:lum bright="-40000" contrast="4000"/>
          </a:blip>
          <a:srcRect/>
          <a:stretch>
            <a:fillRect/>
          </a:stretch>
        </p:blipFill>
        <p:spPr bwMode="auto">
          <a:xfrm>
            <a:off x="1357313" y="3571875"/>
            <a:ext cx="7500937" cy="3286125"/>
          </a:xfrm>
          <a:prstGeom prst="rect">
            <a:avLst/>
          </a:prstGeom>
          <a:noFill/>
          <a:ln w="9525">
            <a:noFill/>
            <a:miter lim="800000"/>
            <a:headEnd/>
            <a:tailEnd/>
          </a:ln>
        </p:spPr>
      </p:pic>
      <p:pic>
        <p:nvPicPr>
          <p:cNvPr id="3" name="2 Imagen" descr="lluviaAcida.png"/>
          <p:cNvPicPr>
            <a:picLocks noChangeAspect="1"/>
          </p:cNvPicPr>
          <p:nvPr/>
        </p:nvPicPr>
        <p:blipFill>
          <a:blip r:embed="rId3" cstate="print"/>
          <a:srcRect/>
          <a:stretch>
            <a:fillRect/>
          </a:stretch>
        </p:blipFill>
        <p:spPr bwMode="auto">
          <a:xfrm>
            <a:off x="0" y="0"/>
            <a:ext cx="6429375" cy="3500438"/>
          </a:xfrm>
          <a:prstGeom prst="rect">
            <a:avLst/>
          </a:prstGeom>
          <a:noFill/>
          <a:ln w="9525">
            <a:noFill/>
            <a:miter lim="800000"/>
            <a:headEnd/>
            <a:tailEnd/>
          </a:ln>
        </p:spPr>
      </p:pic>
      <p:sp>
        <p:nvSpPr>
          <p:cNvPr id="4" name="3 Rectángulo"/>
          <p:cNvSpPr/>
          <p:nvPr/>
        </p:nvSpPr>
        <p:spPr>
          <a:xfrm>
            <a:off x="6572264" y="1000108"/>
            <a:ext cx="2219583"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LLUVIA</a:t>
            </a:r>
          </a:p>
        </p:txBody>
      </p:sp>
      <p:sp>
        <p:nvSpPr>
          <p:cNvPr id="5" name="4 Rectángulo"/>
          <p:cNvSpPr/>
          <p:nvPr/>
        </p:nvSpPr>
        <p:spPr>
          <a:xfrm>
            <a:off x="6786578" y="2000240"/>
            <a:ext cx="1987725"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ÁCIDA</a:t>
            </a: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0" y="0"/>
            <a:ext cx="9144000" cy="6494463"/>
          </a:xfrm>
          <a:prstGeom prst="rect">
            <a:avLst/>
          </a:prstGeom>
        </p:spPr>
        <p:txBody>
          <a:bodyPr>
            <a:spAutoFit/>
          </a:bodyPr>
          <a:lstStyle/>
          <a:p>
            <a:pPr fontAlgn="auto">
              <a:spcBef>
                <a:spcPts val="0"/>
              </a:spcBef>
              <a:spcAft>
                <a:spcPts val="0"/>
              </a:spcAft>
              <a:defRPr/>
            </a:pPr>
            <a:endParaRPr lang="es-ES" sz="2400" dirty="0">
              <a:solidFill>
                <a:schemeClr val="accent2">
                  <a:lumMod val="10000"/>
                </a:schemeClr>
              </a:solidFill>
              <a:latin typeface="+mn-lt"/>
            </a:endParaRPr>
          </a:p>
          <a:p>
            <a:pPr fontAlgn="auto">
              <a:spcBef>
                <a:spcPts val="0"/>
              </a:spcBef>
              <a:spcAft>
                <a:spcPts val="0"/>
              </a:spcAft>
              <a:defRPr/>
            </a:pPr>
            <a:r>
              <a:rPr lang="es-ES" sz="2400" dirty="0">
                <a:solidFill>
                  <a:schemeClr val="accent2">
                    <a:lumMod val="10000"/>
                  </a:schemeClr>
                </a:solidFill>
                <a:latin typeface="+mn-lt"/>
              </a:rPr>
              <a:t>En la actualidad se ha pasado de ver el paisaje como el marco estético de la actividad humana a considerarlo como un recurso. El paisaje como recurso y patrimonio cultural de la humanidad adquiere una enorme consideración.</a:t>
            </a:r>
          </a:p>
          <a:p>
            <a:pPr fontAlgn="auto">
              <a:spcBef>
                <a:spcPts val="0"/>
              </a:spcBef>
              <a:spcAft>
                <a:spcPts val="0"/>
              </a:spcAft>
              <a:defRPr/>
            </a:pPr>
            <a:endParaRPr lang="es-ES" sz="2400" b="1" u="sng" dirty="0">
              <a:solidFill>
                <a:srgbClr val="F3FFD5"/>
              </a:solidFill>
              <a:latin typeface="+mn-lt"/>
            </a:endParaRPr>
          </a:p>
          <a:p>
            <a:pPr fontAlgn="auto">
              <a:spcBef>
                <a:spcPts val="0"/>
              </a:spcBef>
              <a:spcAft>
                <a:spcPts val="0"/>
              </a:spcAft>
              <a:defRPr/>
            </a:pPr>
            <a:r>
              <a:rPr lang="es-ES" sz="2400" b="1" u="sng" dirty="0">
                <a:solidFill>
                  <a:srgbClr val="F3FFD5"/>
                </a:solidFill>
                <a:latin typeface="+mn-lt"/>
              </a:rPr>
              <a:t>CLASIFICACIÓN DE LOS PAISAJES NATURALES:</a:t>
            </a:r>
          </a:p>
          <a:p>
            <a:pPr fontAlgn="auto">
              <a:spcBef>
                <a:spcPts val="0"/>
              </a:spcBef>
              <a:spcAft>
                <a:spcPts val="0"/>
              </a:spcAft>
              <a:defRPr/>
            </a:pPr>
            <a:endParaRPr lang="es-ES" sz="2400" dirty="0">
              <a:solidFill>
                <a:schemeClr val="accent2">
                  <a:lumMod val="10000"/>
                </a:schemeClr>
              </a:solidFill>
              <a:latin typeface="+mn-lt"/>
            </a:endParaRPr>
          </a:p>
          <a:p>
            <a:pPr fontAlgn="auto">
              <a:spcBef>
                <a:spcPts val="0"/>
              </a:spcBef>
              <a:spcAft>
                <a:spcPts val="0"/>
              </a:spcAft>
              <a:defRPr/>
            </a:pPr>
            <a:r>
              <a:rPr lang="es-ES" sz="3200" b="1" i="1" dirty="0">
                <a:solidFill>
                  <a:schemeClr val="accent3">
                    <a:lumMod val="75000"/>
                  </a:schemeClr>
                </a:solidFill>
                <a:latin typeface="+mn-lt"/>
              </a:rPr>
              <a:t>1. Los Parques</a:t>
            </a:r>
          </a:p>
          <a:p>
            <a:pPr fontAlgn="auto">
              <a:spcBef>
                <a:spcPts val="0"/>
              </a:spcBef>
              <a:spcAft>
                <a:spcPts val="0"/>
              </a:spcAft>
              <a:defRPr/>
            </a:pPr>
            <a:endParaRPr lang="es-ES" sz="2400" dirty="0">
              <a:solidFill>
                <a:schemeClr val="accent2">
                  <a:lumMod val="25000"/>
                </a:schemeClr>
              </a:solidFill>
              <a:latin typeface="+mn-lt"/>
            </a:endParaRPr>
          </a:p>
          <a:p>
            <a:pPr fontAlgn="auto">
              <a:spcBef>
                <a:spcPts val="0"/>
              </a:spcBef>
              <a:spcAft>
                <a:spcPts val="0"/>
              </a:spcAft>
              <a:defRPr/>
            </a:pPr>
            <a:r>
              <a:rPr lang="es-ES" sz="2400" dirty="0">
                <a:solidFill>
                  <a:schemeClr val="accent2">
                    <a:lumMod val="25000"/>
                  </a:schemeClr>
                </a:solidFill>
                <a:latin typeface="+mn-lt"/>
              </a:rPr>
              <a:t>Son áreas naturales, poco transformadas por la explotación u ocupación humana que, en razón de la belleza de sus paisajes, la representatividad de sus ecosistemas o la singularidad de su flora, de su fauna o de sus formaciones geomorfológicas, poseen valores ecológicos, estéticos, educativos y científicos cuya conservación merece una atención preferente.</a:t>
            </a:r>
          </a:p>
          <a:p>
            <a:pPr fontAlgn="auto">
              <a:spcBef>
                <a:spcPts val="0"/>
              </a:spcBef>
              <a:spcAft>
                <a:spcPts val="0"/>
              </a:spcAft>
              <a:defRPr/>
            </a:pPr>
            <a:r>
              <a:rPr lang="es-ES" sz="2400" dirty="0">
                <a:solidFill>
                  <a:schemeClr val="accent2">
                    <a:lumMod val="25000"/>
                  </a:schemeClr>
                </a:solidFill>
                <a:latin typeface="+mn-lt"/>
              </a:rPr>
              <a:t>Hay tres tipos de parques: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08 Capa ozono"/>
          <p:cNvPicPr>
            <a:picLocks noChangeAspect="1" noChangeArrowheads="1"/>
          </p:cNvPicPr>
          <p:nvPr/>
        </p:nvPicPr>
        <p:blipFill>
          <a:blip r:embed="rId2" cstate="print">
            <a:lum bright="-34000" contrast="52000"/>
          </a:blip>
          <a:srcRect/>
          <a:stretch>
            <a:fillRect/>
          </a:stretch>
        </p:blipFill>
        <p:spPr bwMode="auto">
          <a:xfrm>
            <a:off x="0" y="0"/>
            <a:ext cx="3673475" cy="6375400"/>
          </a:xfrm>
          <a:prstGeom prst="rect">
            <a:avLst/>
          </a:prstGeom>
          <a:noFill/>
          <a:ln w="9525">
            <a:noFill/>
            <a:miter lim="800000"/>
            <a:headEnd/>
            <a:tailEnd/>
          </a:ln>
        </p:spPr>
      </p:pic>
      <p:pic>
        <p:nvPicPr>
          <p:cNvPr id="3" name="2 Imagen" descr="ozono.jpg"/>
          <p:cNvPicPr>
            <a:picLocks noChangeAspect="1"/>
          </p:cNvPicPr>
          <p:nvPr/>
        </p:nvPicPr>
        <p:blipFill>
          <a:blip r:embed="rId3" cstate="print"/>
          <a:srcRect/>
          <a:stretch>
            <a:fillRect/>
          </a:stretch>
        </p:blipFill>
        <p:spPr bwMode="auto">
          <a:xfrm>
            <a:off x="3571875" y="0"/>
            <a:ext cx="5572125" cy="3362325"/>
          </a:xfrm>
          <a:prstGeom prst="rect">
            <a:avLst/>
          </a:prstGeom>
          <a:noFill/>
          <a:ln w="9525">
            <a:noFill/>
            <a:miter lim="800000"/>
            <a:headEnd/>
            <a:tailEnd/>
          </a:ln>
        </p:spPr>
      </p:pic>
      <p:pic>
        <p:nvPicPr>
          <p:cNvPr id="4" name="3 Imagen" descr="imagesCA5WF8TL.jpg"/>
          <p:cNvPicPr>
            <a:picLocks noChangeAspect="1"/>
          </p:cNvPicPr>
          <p:nvPr/>
        </p:nvPicPr>
        <p:blipFill>
          <a:blip r:embed="rId4" cstate="print">
            <a:lum bright="-24000" contrast="22000"/>
          </a:blip>
          <a:srcRect/>
          <a:stretch>
            <a:fillRect/>
          </a:stretch>
        </p:blipFill>
        <p:spPr bwMode="auto">
          <a:xfrm>
            <a:off x="3714750" y="3286125"/>
            <a:ext cx="5429250" cy="3489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amond(in)">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1" presetClass="entr" presetSubtype="0" fill="hold" nodeType="clickEffect">
                                  <p:stCondLst>
                                    <p:cond delay="0"/>
                                  </p:stCondLst>
                                  <p:childTnLst>
                                    <p:set>
                                      <p:cBhvr>
                                        <p:cTn id="23" dur="1000">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08 Campana"/>
          <p:cNvPicPr>
            <a:picLocks noChangeAspect="1" noChangeArrowheads="1"/>
          </p:cNvPicPr>
          <p:nvPr/>
        </p:nvPicPr>
        <p:blipFill>
          <a:blip r:embed="rId2" cstate="print">
            <a:lum bright="-46000" contrast="46000"/>
          </a:blip>
          <a:srcRect/>
          <a:stretch>
            <a:fillRect/>
          </a:stretch>
        </p:blipFill>
        <p:spPr bwMode="auto">
          <a:xfrm>
            <a:off x="0" y="0"/>
            <a:ext cx="4929188" cy="6858000"/>
          </a:xfrm>
          <a:prstGeom prst="rect">
            <a:avLst/>
          </a:prstGeom>
          <a:noFill/>
          <a:ln w="9525">
            <a:noFill/>
            <a:miter lim="800000"/>
            <a:headEnd/>
            <a:tailEnd/>
          </a:ln>
        </p:spPr>
      </p:pic>
      <p:pic>
        <p:nvPicPr>
          <p:cNvPr id="3" name="2 Imagen" descr="pekin-contaminado.jpg"/>
          <p:cNvPicPr>
            <a:picLocks noChangeAspect="1"/>
          </p:cNvPicPr>
          <p:nvPr/>
        </p:nvPicPr>
        <p:blipFill>
          <a:blip r:embed="rId3" cstate="print"/>
          <a:srcRect/>
          <a:stretch>
            <a:fillRect/>
          </a:stretch>
        </p:blipFill>
        <p:spPr bwMode="auto">
          <a:xfrm>
            <a:off x="4929188" y="3971925"/>
            <a:ext cx="4214812" cy="2886075"/>
          </a:xfrm>
          <a:prstGeom prst="rect">
            <a:avLst/>
          </a:prstGeom>
          <a:noFill/>
          <a:ln w="9525">
            <a:noFill/>
            <a:miter lim="800000"/>
            <a:headEnd/>
            <a:tailEnd/>
          </a:ln>
        </p:spPr>
      </p:pic>
      <p:sp>
        <p:nvSpPr>
          <p:cNvPr id="113667" name="3 CuadroTexto"/>
          <p:cNvSpPr txBox="1">
            <a:spLocks noChangeArrowheads="1"/>
          </p:cNvSpPr>
          <p:nvPr/>
        </p:nvSpPr>
        <p:spPr bwMode="auto">
          <a:xfrm>
            <a:off x="5143500" y="3643313"/>
            <a:ext cx="1846263" cy="369887"/>
          </a:xfrm>
          <a:prstGeom prst="rect">
            <a:avLst/>
          </a:prstGeom>
          <a:noFill/>
          <a:ln w="9525">
            <a:noFill/>
            <a:miter lim="800000"/>
            <a:headEnd/>
            <a:tailEnd/>
          </a:ln>
        </p:spPr>
        <p:txBody>
          <a:bodyPr wrap="none">
            <a:spAutoFit/>
          </a:bodyPr>
          <a:lstStyle/>
          <a:p>
            <a:r>
              <a:rPr lang="es-ES">
                <a:latin typeface="Calibri" pitchFamily="34" charset="0"/>
              </a:rPr>
              <a:t>CIUDAD DE PEKIN</a:t>
            </a:r>
          </a:p>
        </p:txBody>
      </p:sp>
      <p:sp>
        <p:nvSpPr>
          <p:cNvPr id="5" name="4 Rectángulo"/>
          <p:cNvSpPr/>
          <p:nvPr/>
        </p:nvSpPr>
        <p:spPr>
          <a:xfrm>
            <a:off x="4929190" y="357166"/>
            <a:ext cx="4095544" cy="2554545"/>
          </a:xfrm>
          <a:prstGeom prst="rect">
            <a:avLst/>
          </a:prstGeom>
          <a:noFill/>
        </p:spPr>
        <p:txBody>
          <a:bodyPr wrap="none">
            <a:spAutoFit/>
          </a:bodyPr>
          <a:lstStyle/>
          <a:p>
            <a:pPr algn="ctr" fontAlgn="auto">
              <a:spcBef>
                <a:spcPts val="0"/>
              </a:spcBef>
              <a:spcAft>
                <a:spcPts val="0"/>
              </a:spcAft>
              <a:defRPr/>
            </a:pPr>
            <a:r>
              <a:rPr lang="es-E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n-lt"/>
              </a:rPr>
              <a:t>CAMPANA </a:t>
            </a:r>
          </a:p>
          <a:p>
            <a:pPr algn="ctr" fontAlgn="auto">
              <a:spcBef>
                <a:spcPts val="0"/>
              </a:spcBef>
              <a:spcAft>
                <a:spcPts val="0"/>
              </a:spcAft>
              <a:defRPr/>
            </a:pPr>
            <a:r>
              <a:rPr lang="es-E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n-lt"/>
              </a:rPr>
              <a:t>DE </a:t>
            </a:r>
          </a:p>
          <a:p>
            <a:pPr algn="ctr" fontAlgn="auto">
              <a:spcBef>
                <a:spcPts val="0"/>
              </a:spcBef>
              <a:spcAft>
                <a:spcPts val="0"/>
              </a:spcAft>
              <a:defRPr/>
            </a:pPr>
            <a:r>
              <a:rPr lang="es-E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n-lt"/>
              </a:rPr>
              <a:t>CONTAMINACION </a:t>
            </a:r>
          </a:p>
          <a:p>
            <a:pPr algn="ctr" fontAlgn="auto">
              <a:spcBef>
                <a:spcPts val="0"/>
              </a:spcBef>
              <a:spcAft>
                <a:spcPts val="0"/>
              </a:spcAft>
              <a:defRPr/>
            </a:pPr>
            <a:r>
              <a:rPr lang="es-ES" sz="4000" b="1" dirty="0">
                <a:ln w="18000">
                  <a:solidFill>
                    <a:schemeClr val="accent2">
                      <a:satMod val="140000"/>
                    </a:schemeClr>
                  </a:solidFill>
                  <a:prstDash val="solid"/>
                  <a:miter lim="800000"/>
                </a:ln>
                <a:solidFill>
                  <a:srgbClr val="002060"/>
                </a:solidFill>
                <a:effectLst>
                  <a:outerShdw blurRad="25500" dist="23000" dir="7020000" algn="tl">
                    <a:srgbClr val="000000">
                      <a:alpha val="50000"/>
                    </a:srgbClr>
                  </a:outerShdw>
                </a:effectLst>
                <a:latin typeface="+mn-lt"/>
              </a:rPr>
              <a:t>URBANA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
                                        <p:tgtEl>
                                          <p:spTgt spid="2"/>
                                        </p:tgtEl>
                                      </p:cBhvr>
                                    </p:animEffect>
                                    <p:anim calcmode="lin" valueType="num">
                                      <p:cBhvr>
                                        <p:cTn id="26" dur="400" fill="hold"/>
                                        <p:tgtEl>
                                          <p:spTgt spid="2"/>
                                        </p:tgtEl>
                                        <p:attrNameLst>
                                          <p:attrName>ppt_x</p:attrName>
                                        </p:attrNameLst>
                                      </p:cBhvr>
                                      <p:tavLst>
                                        <p:tav tm="0">
                                          <p:val>
                                            <p:strVal val="#ppt_x"/>
                                          </p:val>
                                        </p:tav>
                                        <p:tav tm="100000">
                                          <p:val>
                                            <p:strVal val="#ppt_x"/>
                                          </p:val>
                                        </p:tav>
                                      </p:tavLst>
                                    </p:anim>
                                    <p:anim calcmode="lin" valueType="num">
                                      <p:cBhvr>
                                        <p:cTn id="27" dur="400" fill="hold"/>
                                        <p:tgtEl>
                                          <p:spTgt spid="2"/>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8" presetClass="entr" presetSubtype="0" accel="5000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1000" fill="hold"/>
                                        <p:tgtEl>
                                          <p:spTgt spid="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5" dur="1000" fill="hold"/>
                                        <p:tgtEl>
                                          <p:spTgt spid="3"/>
                                        </p:tgtEl>
                                        <p:attrNameLst>
                                          <p:attrName>ppt_x</p:attrName>
                                        </p:attrNameLst>
                                      </p:cBhvr>
                                      <p:tavLst>
                                        <p:tav tm="0">
                                          <p:val>
                                            <p:fltVal val="-1"/>
                                          </p:val>
                                        </p:tav>
                                        <p:tav tm="50000">
                                          <p:val>
                                            <p:fltVal val="0.95"/>
                                          </p:val>
                                        </p:tav>
                                        <p:tav tm="100000">
                                          <p:val>
                                            <p:strVal val="#ppt_x"/>
                                          </p:val>
                                        </p:tav>
                                      </p:tavLst>
                                    </p:anim>
                                    <p:anim calcmode="lin" valueType="num">
                                      <p:cBhvr>
                                        <p:cTn id="36" dur="1000" fill="hold"/>
                                        <p:tgtEl>
                                          <p:spTgt spid="3"/>
                                        </p:tgtEl>
                                        <p:attrNameLst>
                                          <p:attrName>ppt_y</p:attrName>
                                        </p:attrNameLst>
                                      </p:cBhvr>
                                      <p:tavLst>
                                        <p:tav tm="0">
                                          <p:val>
                                            <p:strVal val="#ppt_y"/>
                                          </p:val>
                                        </p:tav>
                                        <p:tav tm="100000">
                                          <p:val>
                                            <p:strVal val="#ppt_y"/>
                                          </p:val>
                                        </p:tav>
                                      </p:tavLst>
                                    </p:anim>
                                    <p:animEffect transition="in" filter="fade">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efecto_invernadero.jpg"/>
          <p:cNvPicPr>
            <a:picLocks noChangeAspect="1"/>
          </p:cNvPicPr>
          <p:nvPr/>
        </p:nvPicPr>
        <p:blipFill>
          <a:blip r:embed="rId2" cstate="print"/>
          <a:srcRect/>
          <a:stretch>
            <a:fillRect/>
          </a:stretch>
        </p:blipFill>
        <p:spPr bwMode="auto">
          <a:xfrm>
            <a:off x="0" y="0"/>
            <a:ext cx="6191250" cy="3600450"/>
          </a:xfrm>
          <a:prstGeom prst="rect">
            <a:avLst/>
          </a:prstGeom>
          <a:noFill/>
          <a:ln w="9525">
            <a:noFill/>
            <a:miter lim="800000"/>
            <a:headEnd/>
            <a:tailEnd/>
          </a:ln>
        </p:spPr>
      </p:pic>
      <p:pic>
        <p:nvPicPr>
          <p:cNvPr id="3" name="2 Imagen" descr="greenhouse_effects_en_6784_es.jpg"/>
          <p:cNvPicPr>
            <a:picLocks noChangeAspect="1"/>
          </p:cNvPicPr>
          <p:nvPr/>
        </p:nvPicPr>
        <p:blipFill>
          <a:blip r:embed="rId3" cstate="print"/>
          <a:srcRect/>
          <a:stretch>
            <a:fillRect/>
          </a:stretch>
        </p:blipFill>
        <p:spPr bwMode="auto">
          <a:xfrm>
            <a:off x="6143625" y="0"/>
            <a:ext cx="3000375" cy="6858000"/>
          </a:xfrm>
          <a:prstGeom prst="rect">
            <a:avLst/>
          </a:prstGeom>
          <a:noFill/>
          <a:ln w="9525">
            <a:noFill/>
            <a:miter lim="800000"/>
            <a:headEnd/>
            <a:tailEnd/>
          </a:ln>
        </p:spPr>
      </p:pic>
      <p:pic>
        <p:nvPicPr>
          <p:cNvPr id="4" name="3 Imagen" descr="KJLKJ.jpg"/>
          <p:cNvPicPr>
            <a:picLocks noChangeAspect="1"/>
          </p:cNvPicPr>
          <p:nvPr/>
        </p:nvPicPr>
        <p:blipFill>
          <a:blip r:embed="rId4" cstate="print"/>
          <a:srcRect/>
          <a:stretch>
            <a:fillRect/>
          </a:stretch>
        </p:blipFill>
        <p:spPr bwMode="auto">
          <a:xfrm>
            <a:off x="0" y="3429000"/>
            <a:ext cx="6143625" cy="3429000"/>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09 Emisión gases por sectores"/>
          <p:cNvPicPr>
            <a:picLocks noChangeAspect="1" noChangeArrowheads="1"/>
          </p:cNvPicPr>
          <p:nvPr/>
        </p:nvPicPr>
        <p:blipFill>
          <a:blip r:embed="rId2" cstate="print">
            <a:lum bright="-44000" contrast="36000"/>
          </a:blip>
          <a:srcRect l="2457" r="37576"/>
          <a:stretch>
            <a:fillRect/>
          </a:stretch>
        </p:blipFill>
        <p:spPr bwMode="auto">
          <a:xfrm>
            <a:off x="0" y="3455988"/>
            <a:ext cx="4068763" cy="3402012"/>
          </a:xfrm>
          <a:prstGeom prst="rect">
            <a:avLst/>
          </a:prstGeom>
          <a:noFill/>
          <a:ln w="9525">
            <a:noFill/>
            <a:miter lim="800000"/>
            <a:headEnd/>
            <a:tailEnd/>
          </a:ln>
        </p:spPr>
      </p:pic>
      <p:pic>
        <p:nvPicPr>
          <p:cNvPr id="3" name="Picture 7"/>
          <p:cNvPicPr>
            <a:picLocks noChangeAspect="1" noChangeArrowheads="1"/>
          </p:cNvPicPr>
          <p:nvPr/>
        </p:nvPicPr>
        <p:blipFill>
          <a:blip r:embed="rId3" cstate="print"/>
          <a:srcRect/>
          <a:stretch>
            <a:fillRect/>
          </a:stretch>
        </p:blipFill>
        <p:spPr bwMode="auto">
          <a:xfrm>
            <a:off x="3779838" y="0"/>
            <a:ext cx="5364162" cy="6357938"/>
          </a:xfrm>
          <a:prstGeom prst="rect">
            <a:avLst/>
          </a:prstGeom>
          <a:noFill/>
          <a:ln w="57150" algn="ctr">
            <a:noFill/>
            <a:miter lim="800000"/>
            <a:headEnd/>
            <a:tailEnd/>
          </a:ln>
        </p:spPr>
      </p:pic>
      <p:pic>
        <p:nvPicPr>
          <p:cNvPr id="4" name="Picture 9" descr="09 Emisión gases por sectores"/>
          <p:cNvPicPr>
            <a:picLocks noChangeAspect="1" noChangeArrowheads="1"/>
          </p:cNvPicPr>
          <p:nvPr/>
        </p:nvPicPr>
        <p:blipFill>
          <a:blip r:embed="rId4" cstate="print"/>
          <a:srcRect l="67409" t="5646" r="2878" b="9706"/>
          <a:stretch>
            <a:fillRect/>
          </a:stretch>
        </p:blipFill>
        <p:spPr bwMode="auto">
          <a:xfrm>
            <a:off x="0" y="0"/>
            <a:ext cx="3786188" cy="3500438"/>
          </a:xfrm>
          <a:prstGeom prst="rect">
            <a:avLst/>
          </a:prstGeom>
          <a:noFill/>
          <a:ln w="9525">
            <a:noFill/>
            <a:miter lim="800000"/>
            <a:headEnd/>
            <a:tailEnd/>
          </a:ln>
        </p:spPr>
      </p:pic>
      <p:sp>
        <p:nvSpPr>
          <p:cNvPr id="115716" name="4 Rectángulo"/>
          <p:cNvSpPr>
            <a:spLocks noChangeArrowheads="1"/>
          </p:cNvSpPr>
          <p:nvPr/>
        </p:nvSpPr>
        <p:spPr bwMode="auto">
          <a:xfrm>
            <a:off x="4071938" y="6488113"/>
            <a:ext cx="5072062" cy="369887"/>
          </a:xfrm>
          <a:prstGeom prst="rect">
            <a:avLst/>
          </a:prstGeom>
          <a:noFill/>
          <a:ln w="9525">
            <a:noFill/>
            <a:miter lim="800000"/>
            <a:headEnd/>
            <a:tailEnd/>
          </a:ln>
        </p:spPr>
        <p:txBody>
          <a:bodyPr>
            <a:spAutoFit/>
          </a:bodyPr>
          <a:lstStyle/>
          <a:p>
            <a:pPr>
              <a:spcBef>
                <a:spcPct val="50000"/>
              </a:spcBef>
            </a:pPr>
            <a:r>
              <a:rPr lang="es-ES" i="1">
                <a:latin typeface="Calibri" pitchFamily="34" charset="0"/>
              </a:rPr>
              <a:t>Banco público de indicadores ambientales (MARM)</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linds(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strVal val="#ppt_w*0.05"/>
                                          </p:val>
                                        </p:tav>
                                        <p:tav tm="100000">
                                          <p:val>
                                            <p:strVal val="#ppt_w"/>
                                          </p:val>
                                        </p:tav>
                                      </p:tavLst>
                                    </p:anim>
                                    <p:anim calcmode="lin" valueType="num">
                                      <p:cBhvr>
                                        <p:cTn id="31" dur="500" fill="hold"/>
                                        <p:tgtEl>
                                          <p:spTgt spid="3"/>
                                        </p:tgtEl>
                                        <p:attrNameLst>
                                          <p:attrName>ppt_h</p:attrName>
                                        </p:attrNameLst>
                                      </p:cBhvr>
                                      <p:tavLst>
                                        <p:tav tm="0">
                                          <p:val>
                                            <p:strVal val="#ppt_h"/>
                                          </p:val>
                                        </p:tav>
                                        <p:tav tm="100000">
                                          <p:val>
                                            <p:strVal val="#ppt_h"/>
                                          </p:val>
                                        </p:tav>
                                      </p:tavLst>
                                    </p:anim>
                                    <p:anim calcmode="lin" valueType="num">
                                      <p:cBhvr>
                                        <p:cTn id="32" dur="500" fill="hold"/>
                                        <p:tgtEl>
                                          <p:spTgt spid="3"/>
                                        </p:tgtEl>
                                        <p:attrNameLst>
                                          <p:attrName>ppt_x</p:attrName>
                                        </p:attrNameLst>
                                      </p:cBhvr>
                                      <p:tavLst>
                                        <p:tav tm="0">
                                          <p:val>
                                            <p:strVal val="#ppt_x-.2"/>
                                          </p:val>
                                        </p:tav>
                                        <p:tav tm="100000">
                                          <p:val>
                                            <p:strVal val="#ppt_x"/>
                                          </p:val>
                                        </p:tav>
                                      </p:tavLst>
                                    </p:anim>
                                    <p:anim calcmode="lin" valueType="num">
                                      <p:cBhvr>
                                        <p:cTn id="33" dur="500" fill="hold"/>
                                        <p:tgtEl>
                                          <p:spTgt spid="3"/>
                                        </p:tgtEl>
                                        <p:attrNameLst>
                                          <p:attrName>ppt_y</p:attrName>
                                        </p:attrNameLst>
                                      </p:cBhvr>
                                      <p:tavLst>
                                        <p:tav tm="0">
                                          <p:val>
                                            <p:strVal val="#ppt_y"/>
                                          </p:val>
                                        </p:tav>
                                        <p:tav tm="100000">
                                          <p:val>
                                            <p:strVal val="#ppt_y"/>
                                          </p:val>
                                        </p:tav>
                                      </p:tavLst>
                                    </p:anim>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85918" y="428604"/>
            <a:ext cx="5472652" cy="1754326"/>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CONTAMINACIÓN </a:t>
            </a:r>
          </a:p>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ACÚSTICA</a:t>
            </a:r>
          </a:p>
        </p:txBody>
      </p:sp>
      <p:sp>
        <p:nvSpPr>
          <p:cNvPr id="3" name="2 CuadroTexto"/>
          <p:cNvSpPr txBox="1">
            <a:spLocks noChangeArrowheads="1"/>
          </p:cNvSpPr>
          <p:nvPr/>
        </p:nvSpPr>
        <p:spPr bwMode="auto">
          <a:xfrm>
            <a:off x="428625" y="2357438"/>
            <a:ext cx="8001000" cy="1200150"/>
          </a:xfrm>
          <a:prstGeom prst="rect">
            <a:avLst/>
          </a:prstGeom>
          <a:noFill/>
          <a:ln w="9525">
            <a:noFill/>
            <a:miter lim="800000"/>
            <a:headEnd/>
            <a:tailEnd/>
          </a:ln>
        </p:spPr>
        <p:txBody>
          <a:bodyPr>
            <a:spAutoFit/>
          </a:bodyPr>
          <a:lstStyle/>
          <a:p>
            <a:pPr>
              <a:buFont typeface="Arial" charset="0"/>
              <a:buChar char="•"/>
            </a:pPr>
            <a:r>
              <a:rPr lang="es-ES">
                <a:latin typeface="Calibri" pitchFamily="34" charset="0"/>
              </a:rPr>
              <a:t> Contaminación acústica: deteriora la calidad ambiental, sus causas: trafico, establecimientos urbanos e industrias. Sus consecuencias afectan a la </a:t>
            </a:r>
            <a:r>
              <a:rPr lang="es-ES" u="sng">
                <a:latin typeface="Calibri" pitchFamily="34" charset="0"/>
              </a:rPr>
              <a:t>salud</a:t>
            </a:r>
            <a:r>
              <a:rPr lang="es-ES">
                <a:latin typeface="Calibri" pitchFamily="34" charset="0"/>
              </a:rPr>
              <a:t>, tanto física como psicológica disminuyendo en ambos casos el rendimiento en el trabajo.</a:t>
            </a:r>
          </a:p>
          <a:p>
            <a:endParaRPr lang="es-ES">
              <a:latin typeface="Calibri" pitchFamily="34" charset="0"/>
            </a:endParaRPr>
          </a:p>
        </p:txBody>
      </p:sp>
      <p:sp>
        <p:nvSpPr>
          <p:cNvPr id="116739" name="3 CuadroTexto"/>
          <p:cNvSpPr txBox="1">
            <a:spLocks noChangeArrowheads="1"/>
          </p:cNvSpPr>
          <p:nvPr/>
        </p:nvSpPr>
        <p:spPr bwMode="auto">
          <a:xfrm>
            <a:off x="1071563" y="3071813"/>
            <a:ext cx="7072312" cy="369887"/>
          </a:xfrm>
          <a:prstGeom prst="rect">
            <a:avLst/>
          </a:prstGeom>
          <a:noFill/>
          <a:ln w="9525">
            <a:noFill/>
            <a:miter lim="800000"/>
            <a:headEnd/>
            <a:tailEnd/>
          </a:ln>
        </p:spPr>
        <p:txBody>
          <a:bodyPr>
            <a:spAutoFit/>
          </a:bodyPr>
          <a:lstStyle/>
          <a:p>
            <a:r>
              <a:rPr lang="es-ES">
                <a:latin typeface="Calibri" pitchFamily="34" charset="0"/>
              </a:rPr>
              <a:t> </a:t>
            </a:r>
          </a:p>
        </p:txBody>
      </p:sp>
      <p:pic>
        <p:nvPicPr>
          <p:cNvPr id="7" name="6 Imagen" descr="jijiji.jpg"/>
          <p:cNvPicPr>
            <a:picLocks noChangeAspect="1"/>
          </p:cNvPicPr>
          <p:nvPr/>
        </p:nvPicPr>
        <p:blipFill>
          <a:blip r:embed="rId2" cstate="print"/>
          <a:srcRect/>
          <a:stretch>
            <a:fillRect/>
          </a:stretch>
        </p:blipFill>
        <p:spPr bwMode="auto">
          <a:xfrm>
            <a:off x="928688" y="4071938"/>
            <a:ext cx="6357937" cy="2514600"/>
          </a:xfrm>
          <a:prstGeom prst="rect">
            <a:avLst/>
          </a:prstGeom>
          <a:noFill/>
          <a:ln w="9525">
            <a:noFill/>
            <a:miter lim="800000"/>
            <a:headEnd/>
            <a:tailEnd/>
          </a:ln>
        </p:spPr>
      </p:pic>
    </p:spTree>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80">
                                          <p:stCondLst>
                                            <p:cond delay="0"/>
                                          </p:stCondLst>
                                        </p:cTn>
                                        <p:tgtEl>
                                          <p:spTgt spid="3"/>
                                        </p:tgtEl>
                                      </p:cBhvr>
                                    </p:animEffect>
                                    <p:anim calcmode="lin" valueType="num">
                                      <p:cBhvr>
                                        <p:cTn id="1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2" dur="26">
                                          <p:stCondLst>
                                            <p:cond delay="650"/>
                                          </p:stCondLst>
                                        </p:cTn>
                                        <p:tgtEl>
                                          <p:spTgt spid="3"/>
                                        </p:tgtEl>
                                      </p:cBhvr>
                                      <p:to x="100000" y="60000"/>
                                    </p:animScale>
                                    <p:animScale>
                                      <p:cBhvr>
                                        <p:cTn id="23" dur="166" decel="50000">
                                          <p:stCondLst>
                                            <p:cond delay="676"/>
                                          </p:stCondLst>
                                        </p:cTn>
                                        <p:tgtEl>
                                          <p:spTgt spid="3"/>
                                        </p:tgtEl>
                                      </p:cBhvr>
                                      <p:to x="100000" y="100000"/>
                                    </p:animScale>
                                    <p:animScale>
                                      <p:cBhvr>
                                        <p:cTn id="24" dur="26">
                                          <p:stCondLst>
                                            <p:cond delay="1312"/>
                                          </p:stCondLst>
                                        </p:cTn>
                                        <p:tgtEl>
                                          <p:spTgt spid="3"/>
                                        </p:tgtEl>
                                      </p:cBhvr>
                                      <p:to x="100000" y="80000"/>
                                    </p:animScale>
                                    <p:animScale>
                                      <p:cBhvr>
                                        <p:cTn id="25" dur="166" decel="50000">
                                          <p:stCondLst>
                                            <p:cond delay="1338"/>
                                          </p:stCondLst>
                                        </p:cTn>
                                        <p:tgtEl>
                                          <p:spTgt spid="3"/>
                                        </p:tgtEl>
                                      </p:cBhvr>
                                      <p:to x="100000" y="100000"/>
                                    </p:animScale>
                                    <p:animScale>
                                      <p:cBhvr>
                                        <p:cTn id="26" dur="26">
                                          <p:stCondLst>
                                            <p:cond delay="1642"/>
                                          </p:stCondLst>
                                        </p:cTn>
                                        <p:tgtEl>
                                          <p:spTgt spid="3"/>
                                        </p:tgtEl>
                                      </p:cBhvr>
                                      <p:to x="100000" y="90000"/>
                                    </p:animScale>
                                    <p:animScale>
                                      <p:cBhvr>
                                        <p:cTn id="27" dur="166" decel="50000">
                                          <p:stCondLst>
                                            <p:cond delay="1668"/>
                                          </p:stCondLst>
                                        </p:cTn>
                                        <p:tgtEl>
                                          <p:spTgt spid="3"/>
                                        </p:tgtEl>
                                      </p:cBhvr>
                                      <p:to x="100000" y="100000"/>
                                    </p:animScale>
                                    <p:animScale>
                                      <p:cBhvr>
                                        <p:cTn id="28" dur="26">
                                          <p:stCondLst>
                                            <p:cond delay="1808"/>
                                          </p:stCondLst>
                                        </p:cTn>
                                        <p:tgtEl>
                                          <p:spTgt spid="3"/>
                                        </p:tgtEl>
                                      </p:cBhvr>
                                      <p:to x="100000" y="95000"/>
                                    </p:animScale>
                                    <p:animScale>
                                      <p:cBhvr>
                                        <p:cTn id="29" dur="166" decel="50000">
                                          <p:stCondLst>
                                            <p:cond delay="1834"/>
                                          </p:stCondLst>
                                        </p:cTn>
                                        <p:tgtEl>
                                          <p:spTgt spid="3"/>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heel(4)">
                                      <p:cBhvr>
                                        <p:cTn id="3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3433355379_10bb690bc8.jpg"/>
          <p:cNvPicPr>
            <a:picLocks noChangeAspect="1"/>
          </p:cNvPicPr>
          <p:nvPr/>
        </p:nvPicPr>
        <p:blipFill>
          <a:blip r:embed="rId2" cstate="print"/>
          <a:srcRect/>
          <a:stretch>
            <a:fillRect/>
          </a:stretch>
        </p:blipFill>
        <p:spPr bwMode="auto">
          <a:xfrm>
            <a:off x="0" y="285750"/>
            <a:ext cx="4622800" cy="6350000"/>
          </a:xfrm>
          <a:prstGeom prst="rect">
            <a:avLst/>
          </a:prstGeom>
          <a:noFill/>
          <a:ln w="9525">
            <a:noFill/>
            <a:miter lim="800000"/>
            <a:headEnd/>
            <a:tailEnd/>
          </a:ln>
        </p:spPr>
      </p:pic>
      <p:pic>
        <p:nvPicPr>
          <p:cNvPr id="6" name="5 Imagen" descr="untitled.bmp"/>
          <p:cNvPicPr>
            <a:picLocks noChangeAspect="1"/>
          </p:cNvPicPr>
          <p:nvPr/>
        </p:nvPicPr>
        <p:blipFill>
          <a:blip r:embed="rId3" cstate="print">
            <a:lum bright="-30000" contrast="-14000"/>
          </a:blip>
          <a:srcRect/>
          <a:stretch>
            <a:fillRect/>
          </a:stretch>
        </p:blipFill>
        <p:spPr bwMode="auto">
          <a:xfrm>
            <a:off x="4643438" y="0"/>
            <a:ext cx="450056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2.5"/>
                                          </p:val>
                                        </p:tav>
                                        <p:tav tm="100000">
                                          <p:val>
                                            <p:strVal val="#ppt_w"/>
                                          </p:val>
                                        </p:tav>
                                      </p:tavLst>
                                    </p:anim>
                                    <p:anim calcmode="lin" valueType="num">
                                      <p:cBhvr>
                                        <p:cTn id="17" dur="500" fill="hold"/>
                                        <p:tgtEl>
                                          <p:spTgt spid="6"/>
                                        </p:tgtEl>
                                        <p:attrNameLst>
                                          <p:attrName>ppt_h</p:attrName>
                                        </p:attrNameLst>
                                      </p:cBhvr>
                                      <p:tavLst>
                                        <p:tav tm="0">
                                          <p:val>
                                            <p:strVal val="#ppt_h*0.01"/>
                                          </p:val>
                                        </p:tav>
                                        <p:tav tm="100000">
                                          <p:val>
                                            <p:strVal val="#ppt_h"/>
                                          </p:val>
                                        </p:tav>
                                      </p:tavLst>
                                    </p:anim>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h+1"/>
                                          </p:val>
                                        </p:tav>
                                        <p:tav tm="100000">
                                          <p:val>
                                            <p:strVal val="#ppt_y"/>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428728" y="357166"/>
            <a:ext cx="6080832" cy="1754326"/>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EFECTOS SOBRE LAS </a:t>
            </a:r>
          </a:p>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AGUAS</a:t>
            </a:r>
          </a:p>
        </p:txBody>
      </p:sp>
      <p:sp>
        <p:nvSpPr>
          <p:cNvPr id="3" name="2 CuadroTexto"/>
          <p:cNvSpPr txBox="1">
            <a:spLocks noChangeArrowheads="1"/>
          </p:cNvSpPr>
          <p:nvPr/>
        </p:nvSpPr>
        <p:spPr bwMode="auto">
          <a:xfrm>
            <a:off x="357188" y="2214563"/>
            <a:ext cx="8358187" cy="1477962"/>
          </a:xfrm>
          <a:prstGeom prst="rect">
            <a:avLst/>
          </a:prstGeom>
          <a:noFill/>
          <a:ln w="9525">
            <a:noFill/>
            <a:miter lim="800000"/>
            <a:headEnd/>
            <a:tailEnd/>
          </a:ln>
        </p:spPr>
        <p:txBody>
          <a:bodyPr>
            <a:spAutoFit/>
          </a:bodyPr>
          <a:lstStyle/>
          <a:p>
            <a:r>
              <a:rPr lang="es-ES">
                <a:latin typeface="Calibri" pitchFamily="34" charset="0"/>
              </a:rPr>
              <a:t>Se debe al aumento de su consumo para usos agrarios, urbanos e industriales:</a:t>
            </a:r>
          </a:p>
          <a:p>
            <a:r>
              <a:rPr lang="es-ES">
                <a:latin typeface="Calibri" pitchFamily="34" charset="0"/>
              </a:rPr>
              <a:t>1. Sobreexplotación: el aumento del consumo de agua por los usos agrarios, urbanos e industriales, ha impulsado a la captación de agua mediante embalses y pozos. . 2.Contaminacion: evacuación de un gran volumen de desechos. Consecuencias: perdida de la calidad del agua.</a:t>
            </a:r>
          </a:p>
        </p:txBody>
      </p:sp>
      <p:pic>
        <p:nvPicPr>
          <p:cNvPr id="4" name="3 Imagen" descr="agua1.jpg"/>
          <p:cNvPicPr>
            <a:picLocks noChangeAspect="1"/>
          </p:cNvPicPr>
          <p:nvPr/>
        </p:nvPicPr>
        <p:blipFill>
          <a:blip r:embed="rId2" cstate="print"/>
          <a:srcRect/>
          <a:stretch>
            <a:fillRect/>
          </a:stretch>
        </p:blipFill>
        <p:spPr bwMode="auto">
          <a:xfrm>
            <a:off x="285750" y="3929063"/>
            <a:ext cx="8501063" cy="27432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plus(in)">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cstate="print"/>
          <a:srcRect/>
          <a:stretch>
            <a:fillRect/>
          </a:stretch>
        </p:blipFill>
        <p:spPr bwMode="auto">
          <a:xfrm>
            <a:off x="14288" y="2714625"/>
            <a:ext cx="4914900" cy="4129088"/>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4929188" y="0"/>
            <a:ext cx="4214812" cy="6000750"/>
          </a:xfrm>
          <a:prstGeom prst="rect">
            <a:avLst/>
          </a:prstGeom>
          <a:noFill/>
          <a:ln w="9525">
            <a:noFill/>
            <a:miter lim="800000"/>
            <a:headEnd/>
            <a:tailEnd/>
          </a:ln>
        </p:spPr>
      </p:pic>
      <p:pic>
        <p:nvPicPr>
          <p:cNvPr id="5" name="Picture 11"/>
          <p:cNvPicPr>
            <a:picLocks noChangeAspect="1" noChangeArrowheads="1"/>
          </p:cNvPicPr>
          <p:nvPr/>
        </p:nvPicPr>
        <p:blipFill>
          <a:blip r:embed="rId4" cstate="print"/>
          <a:srcRect/>
          <a:stretch>
            <a:fillRect/>
          </a:stretch>
        </p:blipFill>
        <p:spPr bwMode="auto">
          <a:xfrm>
            <a:off x="0" y="0"/>
            <a:ext cx="4929188" cy="2428875"/>
          </a:xfrm>
          <a:prstGeom prst="rect">
            <a:avLst/>
          </a:prstGeom>
          <a:noFill/>
          <a:ln w="9525">
            <a:noFill/>
            <a:miter lim="800000"/>
            <a:headEnd/>
            <a:tailEnd/>
          </a:ln>
        </p:spPr>
      </p:pic>
      <p:sp>
        <p:nvSpPr>
          <p:cNvPr id="7" name="6 Rectángulo"/>
          <p:cNvSpPr>
            <a:spLocks noChangeArrowheads="1"/>
          </p:cNvSpPr>
          <p:nvPr/>
        </p:nvSpPr>
        <p:spPr bwMode="auto">
          <a:xfrm>
            <a:off x="4929188" y="6211888"/>
            <a:ext cx="4572000" cy="646112"/>
          </a:xfrm>
          <a:prstGeom prst="rect">
            <a:avLst/>
          </a:prstGeom>
          <a:noFill/>
          <a:ln w="9525">
            <a:noFill/>
            <a:miter lim="800000"/>
            <a:headEnd/>
            <a:tailEnd/>
          </a:ln>
        </p:spPr>
        <p:txBody>
          <a:bodyPr>
            <a:spAutoFit/>
          </a:bodyPr>
          <a:lstStyle/>
          <a:p>
            <a:r>
              <a:rPr lang="es-ES" b="1">
                <a:latin typeface="Calibri" pitchFamily="34" charset="0"/>
              </a:rPr>
              <a:t>Sobreexplotación de los acuíferos para el regadío: sondeo de pozo en La Mancha</a:t>
            </a:r>
          </a:p>
        </p:txBody>
      </p:sp>
      <p:sp>
        <p:nvSpPr>
          <p:cNvPr id="8" name="7 Rectángulo"/>
          <p:cNvSpPr>
            <a:spLocks noChangeArrowheads="1"/>
          </p:cNvSpPr>
          <p:nvPr/>
        </p:nvSpPr>
        <p:spPr bwMode="auto">
          <a:xfrm>
            <a:off x="0" y="2428875"/>
            <a:ext cx="4183063" cy="369888"/>
          </a:xfrm>
          <a:prstGeom prst="rect">
            <a:avLst/>
          </a:prstGeom>
          <a:noFill/>
          <a:ln w="9525">
            <a:noFill/>
            <a:miter lim="800000"/>
            <a:headEnd/>
            <a:tailEnd/>
          </a:ln>
        </p:spPr>
        <p:txBody>
          <a:bodyPr wrap="none">
            <a:spAutoFit/>
          </a:bodyPr>
          <a:lstStyle/>
          <a:p>
            <a:pPr algn="r"/>
            <a:r>
              <a:rPr lang="es-ES" b="1">
                <a:latin typeface="Calibri" pitchFamily="34" charset="0"/>
              </a:rPr>
              <a:t>Captaciones ilegales de agua en el río Tajo</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2.5"/>
                                          </p:val>
                                        </p:tav>
                                        <p:tav tm="100000">
                                          <p:val>
                                            <p:strVal val="#ppt_w"/>
                                          </p:val>
                                        </p:tav>
                                      </p:tavLst>
                                    </p:anim>
                                    <p:anim calcmode="lin" valueType="num">
                                      <p:cBhvr>
                                        <p:cTn id="8" dur="500" fill="hold"/>
                                        <p:tgtEl>
                                          <p:spTgt spid="5"/>
                                        </p:tgtEl>
                                        <p:attrNameLst>
                                          <p:attrName>ppt_h</p:attrName>
                                        </p:attrNameLst>
                                      </p:cBhvr>
                                      <p:tavLst>
                                        <p:tav tm="0">
                                          <p:val>
                                            <p:strVal val="#ppt_h*0.01"/>
                                          </p:val>
                                        </p:tav>
                                        <p:tav tm="100000">
                                          <p:val>
                                            <p:strVal val="#ppt_h"/>
                                          </p:val>
                                        </p:tav>
                                      </p:tavLst>
                                    </p:anim>
                                    <p:anim calcmode="lin" valueType="num">
                                      <p:cBhvr>
                                        <p:cTn id="9" dur="500" fill="hold"/>
                                        <p:tgtEl>
                                          <p:spTgt spid="5"/>
                                        </p:tgtEl>
                                        <p:attrNameLst>
                                          <p:attrName>ppt_x</p:attrName>
                                        </p:attrNameLst>
                                      </p:cBhvr>
                                      <p:tavLst>
                                        <p:tav tm="0">
                                          <p:val>
                                            <p:strVal val="#ppt_x"/>
                                          </p:val>
                                        </p:tav>
                                        <p:tav tm="100000">
                                          <p:val>
                                            <p:strVal val="#ppt_x"/>
                                          </p:val>
                                        </p:tav>
                                      </p:tavLst>
                                    </p:anim>
                                    <p:anim calcmode="lin" valueType="num">
                                      <p:cBhvr>
                                        <p:cTn id="10" dur="500" fill="hold"/>
                                        <p:tgtEl>
                                          <p:spTgt spid="5"/>
                                        </p:tgtEl>
                                        <p:attrNameLst>
                                          <p:attrName>ppt_y</p:attrName>
                                        </p:attrNameLst>
                                      </p:cBhvr>
                                      <p:tavLst>
                                        <p:tav tm="0">
                                          <p:val>
                                            <p:strVal val="#ppt_h+1"/>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5"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2000"/>
                                        <p:tgtEl>
                                          <p:spTgt spid="3"/>
                                        </p:tgtEl>
                                      </p:cBhvr>
                                    </p:animEffect>
                                    <p:anim calcmode="lin" valueType="num">
                                      <p:cBhvr>
                                        <p:cTn id="17" dur="2000" fill="hold"/>
                                        <p:tgtEl>
                                          <p:spTgt spid="3"/>
                                        </p:tgtEl>
                                        <p:attrNameLst>
                                          <p:attrName>style.rotation</p:attrName>
                                        </p:attrNameLst>
                                      </p:cBhvr>
                                      <p:tavLst>
                                        <p:tav tm="0">
                                          <p:val>
                                            <p:fltVal val="720"/>
                                          </p:val>
                                        </p:tav>
                                        <p:tav tm="100000">
                                          <p:val>
                                            <p:fltVal val="0"/>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 calcmode="lin" valueType="num">
                                      <p:cBhvr>
                                        <p:cTn id="19" dur="2000" fill="hold"/>
                                        <p:tgtEl>
                                          <p:spTgt spid="3"/>
                                        </p:tgtEl>
                                        <p:attrNameLst>
                                          <p:attrName>ppt_w</p:attrName>
                                        </p:attrNameLst>
                                      </p:cBhvr>
                                      <p:tavLst>
                                        <p:tav tm="0">
                                          <p:val>
                                            <p:fltVal val="0"/>
                                          </p:val>
                                        </p:tav>
                                        <p:tav tm="100000">
                                          <p:val>
                                            <p:strVal val="#ppt_w"/>
                                          </p:val>
                                        </p:tav>
                                      </p:tavLst>
                                    </p:anim>
                                  </p:childTnLst>
                                </p:cTn>
                              </p:par>
                            </p:childTnLst>
                          </p:cTn>
                        </p:par>
                      </p:childTnLst>
                    </p:cTn>
                  </p:par>
                  <p:par>
                    <p:cTn id="20" fill="hold">
                      <p:stCondLst>
                        <p:cond delay="indefinite"/>
                      </p:stCondLst>
                      <p:childTnLst>
                        <p:par>
                          <p:cTn id="21" fill="hold">
                            <p:stCondLst>
                              <p:cond delay="0"/>
                            </p:stCondLst>
                            <p:childTnLst>
                              <p:par>
                                <p:cTn id="22" presetID="58" presetClass="entr" presetSubtype="0" accel="10000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strVal val="#ppt_w*2.5"/>
                                          </p:val>
                                        </p:tav>
                                        <p:tav tm="100000">
                                          <p:val>
                                            <p:strVal val="#ppt_w"/>
                                          </p:val>
                                        </p:tav>
                                      </p:tavLst>
                                    </p:anim>
                                    <p:anim calcmode="lin" valueType="num">
                                      <p:cBhvr>
                                        <p:cTn id="25" dur="500" fill="hold"/>
                                        <p:tgtEl>
                                          <p:spTgt spid="4"/>
                                        </p:tgtEl>
                                        <p:attrNameLst>
                                          <p:attrName>ppt_h</p:attrName>
                                        </p:attrNameLst>
                                      </p:cBhvr>
                                      <p:tavLst>
                                        <p:tav tm="0">
                                          <p:val>
                                            <p:strVal val="#ppt_h*0.01"/>
                                          </p:val>
                                        </p:tav>
                                        <p:tav tm="100000">
                                          <p:val>
                                            <p:strVal val="#ppt_h"/>
                                          </p:val>
                                        </p:tav>
                                      </p:tavLst>
                                    </p:anim>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h+1"/>
                                          </p:val>
                                        </p:tav>
                                        <p:tav tm="100000">
                                          <p:val>
                                            <p:strVal val="#ppt_y"/>
                                          </p:val>
                                        </p:tav>
                                      </p:tavLst>
                                    </p:anim>
                                    <p:animEffect transition="in" filter="fad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4)">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4)">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500063" y="285750"/>
            <a:ext cx="8143875" cy="3298825"/>
          </a:xfrm>
          <a:prstGeom prst="rect">
            <a:avLst/>
          </a:prstGeom>
          <a:noFill/>
          <a:ln w="9525">
            <a:noFill/>
            <a:miter lim="800000"/>
            <a:headEnd/>
            <a:tailEnd/>
          </a:ln>
        </p:spPr>
      </p:pic>
      <p:pic>
        <p:nvPicPr>
          <p:cNvPr id="3" name="2 Imagen" descr="petroleo003.jpg"/>
          <p:cNvPicPr>
            <a:picLocks noChangeAspect="1"/>
          </p:cNvPicPr>
          <p:nvPr/>
        </p:nvPicPr>
        <p:blipFill>
          <a:blip r:embed="rId3" cstate="print"/>
          <a:srcRect/>
          <a:stretch>
            <a:fillRect/>
          </a:stretch>
        </p:blipFill>
        <p:spPr bwMode="auto">
          <a:xfrm>
            <a:off x="214313" y="3786188"/>
            <a:ext cx="4543425" cy="2886075"/>
          </a:xfrm>
          <a:prstGeom prst="rect">
            <a:avLst/>
          </a:prstGeom>
          <a:noFill/>
          <a:ln w="9525">
            <a:noFill/>
            <a:miter lim="800000"/>
            <a:headEnd/>
            <a:tailEnd/>
          </a:ln>
        </p:spPr>
      </p:pic>
      <p:pic>
        <p:nvPicPr>
          <p:cNvPr id="4" name="3 Imagen" descr="waterpollutiondeule2006_02_24.jpg"/>
          <p:cNvPicPr>
            <a:picLocks noChangeAspect="1"/>
          </p:cNvPicPr>
          <p:nvPr/>
        </p:nvPicPr>
        <p:blipFill>
          <a:blip r:embed="rId4" cstate="print"/>
          <a:srcRect/>
          <a:stretch>
            <a:fillRect/>
          </a:stretch>
        </p:blipFill>
        <p:spPr bwMode="auto">
          <a:xfrm>
            <a:off x="5429250" y="3929063"/>
            <a:ext cx="3175000" cy="23876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4" presetClass="entr" presetSubtype="0" accel="10000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strVal val="#ppt_w*0.05"/>
                                          </p:val>
                                        </p:tav>
                                        <p:tav tm="100000">
                                          <p:val>
                                            <p:strVal val="#ppt_w"/>
                                          </p:val>
                                        </p:tav>
                                      </p:tavLst>
                                    </p:anim>
                                    <p:anim calcmode="lin" valueType="num">
                                      <p:cBhvr>
                                        <p:cTn id="23" dur="500" fill="hold"/>
                                        <p:tgtEl>
                                          <p:spTgt spid="4"/>
                                        </p:tgtEl>
                                        <p:attrNameLst>
                                          <p:attrName>ppt_h</p:attrName>
                                        </p:attrNameLst>
                                      </p:cBhvr>
                                      <p:tavLst>
                                        <p:tav tm="0">
                                          <p:val>
                                            <p:strVal val="#ppt_h"/>
                                          </p:val>
                                        </p:tav>
                                        <p:tav tm="100000">
                                          <p:val>
                                            <p:strVal val="#ppt_h"/>
                                          </p:val>
                                        </p:tav>
                                      </p:tavLst>
                                    </p:anim>
                                    <p:anim calcmode="lin" valueType="num">
                                      <p:cBhvr>
                                        <p:cTn id="24" dur="500" fill="hold"/>
                                        <p:tgtEl>
                                          <p:spTgt spid="4"/>
                                        </p:tgtEl>
                                        <p:attrNameLst>
                                          <p:attrName>ppt_x</p:attrName>
                                        </p:attrNameLst>
                                      </p:cBhvr>
                                      <p:tavLst>
                                        <p:tav tm="0">
                                          <p:val>
                                            <p:strVal val="#ppt_x-.2"/>
                                          </p:val>
                                        </p:tav>
                                        <p:tav tm="100000">
                                          <p:val>
                                            <p:strVal val="#ppt_x"/>
                                          </p:val>
                                        </p:tav>
                                      </p:tavLst>
                                    </p:anim>
                                    <p:anim calcmode="lin" valueType="num">
                                      <p:cBhvr>
                                        <p:cTn id="25" dur="500" fill="hold"/>
                                        <p:tgtEl>
                                          <p:spTgt spid="4"/>
                                        </p:tgtEl>
                                        <p:attrNameLst>
                                          <p:attrName>ppt_y</p:attrName>
                                        </p:attrNameLst>
                                      </p:cBhvr>
                                      <p:tavLst>
                                        <p:tav tm="0">
                                          <p:val>
                                            <p:strVal val="#ppt_y"/>
                                          </p:val>
                                        </p:tav>
                                        <p:tav tm="100000">
                                          <p:val>
                                            <p:strVal val="#ppt_y"/>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1538" y="571480"/>
            <a:ext cx="7538602"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EFECTOS SOBRE EL SUELO</a:t>
            </a:r>
          </a:p>
        </p:txBody>
      </p:sp>
      <p:sp>
        <p:nvSpPr>
          <p:cNvPr id="3" name="2 CuadroTexto"/>
          <p:cNvSpPr txBox="1">
            <a:spLocks noChangeArrowheads="1"/>
          </p:cNvSpPr>
          <p:nvPr/>
        </p:nvSpPr>
        <p:spPr bwMode="auto">
          <a:xfrm>
            <a:off x="714375" y="1928813"/>
            <a:ext cx="6858000" cy="4246562"/>
          </a:xfrm>
          <a:prstGeom prst="rect">
            <a:avLst/>
          </a:prstGeom>
          <a:noFill/>
          <a:ln w="9525">
            <a:noFill/>
            <a:miter lim="800000"/>
            <a:headEnd/>
            <a:tailEnd/>
          </a:ln>
        </p:spPr>
        <p:txBody>
          <a:bodyPr>
            <a:spAutoFit/>
          </a:bodyPr>
          <a:lstStyle/>
          <a:p>
            <a:pPr>
              <a:buFont typeface="Arial" charset="0"/>
              <a:buChar char="•"/>
            </a:pPr>
            <a:r>
              <a:rPr lang="es-ES" b="1">
                <a:solidFill>
                  <a:srgbClr val="222222"/>
                </a:solidFill>
                <a:latin typeface="Segoe UI"/>
                <a:ea typeface="Times New Roman" pitchFamily="18" charset="0"/>
                <a:cs typeface="Segoe UI"/>
              </a:rPr>
              <a:t> La contaminaci</a:t>
            </a:r>
            <a:r>
              <a:rPr lang="es-ES" b="1">
                <a:solidFill>
                  <a:srgbClr val="222222"/>
                </a:solidFill>
                <a:latin typeface="Calibri" pitchFamily="34" charset="0"/>
                <a:ea typeface="Times New Roman" pitchFamily="18" charset="0"/>
                <a:cs typeface="Segoe UI"/>
              </a:rPr>
              <a:t>ó</a:t>
            </a:r>
            <a:r>
              <a:rPr lang="es-ES" b="1">
                <a:solidFill>
                  <a:srgbClr val="222222"/>
                </a:solidFill>
                <a:latin typeface="Segoe UI"/>
                <a:ea typeface="Times New Roman" pitchFamily="18" charset="0"/>
                <a:cs typeface="Segoe UI"/>
              </a:rPr>
              <a:t>n, la erosi</a:t>
            </a:r>
            <a:r>
              <a:rPr lang="es-ES" b="1">
                <a:solidFill>
                  <a:srgbClr val="222222"/>
                </a:solidFill>
                <a:latin typeface="Calibri" pitchFamily="34" charset="0"/>
                <a:ea typeface="Times New Roman" pitchFamily="18" charset="0"/>
                <a:cs typeface="Segoe UI"/>
              </a:rPr>
              <a:t>ó</a:t>
            </a:r>
            <a:r>
              <a:rPr lang="es-ES" b="1">
                <a:solidFill>
                  <a:srgbClr val="222222"/>
                </a:solidFill>
                <a:latin typeface="Segoe UI"/>
                <a:ea typeface="Times New Roman" pitchFamily="18" charset="0"/>
                <a:cs typeface="Segoe UI"/>
              </a:rPr>
              <a:t>n y la desertificaci</a:t>
            </a:r>
            <a:r>
              <a:rPr lang="es-ES" b="1">
                <a:solidFill>
                  <a:srgbClr val="222222"/>
                </a:solidFill>
                <a:latin typeface="Calibri" pitchFamily="34" charset="0"/>
                <a:ea typeface="Times New Roman" pitchFamily="18" charset="0"/>
                <a:cs typeface="Segoe UI"/>
              </a:rPr>
              <a:t>ó</a:t>
            </a:r>
            <a:r>
              <a:rPr lang="es-ES" b="1">
                <a:solidFill>
                  <a:srgbClr val="222222"/>
                </a:solidFill>
                <a:latin typeface="Segoe UI"/>
                <a:ea typeface="Times New Roman" pitchFamily="18" charset="0"/>
                <a:cs typeface="Segoe UI"/>
              </a:rPr>
              <a:t>n del suelo:</a:t>
            </a:r>
            <a:br>
              <a:rPr lang="es-ES" b="1">
                <a:solidFill>
                  <a:srgbClr val="222222"/>
                </a:solidFill>
                <a:latin typeface="Segoe UI"/>
                <a:ea typeface="Times New Roman" pitchFamily="18" charset="0"/>
                <a:cs typeface="Segoe UI"/>
              </a:rPr>
            </a:br>
            <a:endParaRPr lang="es-ES" b="1">
              <a:solidFill>
                <a:srgbClr val="222222"/>
              </a:solidFill>
              <a:latin typeface="Segoe UI"/>
              <a:ea typeface="Times New Roman" pitchFamily="18" charset="0"/>
              <a:cs typeface="Segoe UI"/>
            </a:endParaRPr>
          </a:p>
          <a:p>
            <a:r>
              <a:rPr lang="es-ES">
                <a:solidFill>
                  <a:srgbClr val="222222"/>
                </a:solidFill>
                <a:latin typeface="Segoe UI"/>
                <a:ea typeface="Times New Roman" pitchFamily="18" charset="0"/>
                <a:cs typeface="Segoe UI"/>
              </a:rPr>
              <a:t>-La contaminaci</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n del suelo es obra de los vertidos industriales y urbanos y, sobre todo, del abuso en el </a:t>
            </a:r>
            <a:r>
              <a:rPr lang="es-ES">
                <a:solidFill>
                  <a:srgbClr val="006600"/>
                </a:solidFill>
                <a:latin typeface="Segoe UI"/>
                <a:ea typeface="Times New Roman" pitchFamily="18" charset="0"/>
                <a:cs typeface="Segoe UI"/>
              </a:rPr>
              <a:t>empleo</a:t>
            </a:r>
            <a:r>
              <a:rPr lang="es-ES">
                <a:solidFill>
                  <a:srgbClr val="222222"/>
                </a:solidFill>
                <a:latin typeface="Segoe UI"/>
                <a:ea typeface="Times New Roman" pitchFamily="18" charset="0"/>
                <a:cs typeface="Segoe UI"/>
              </a:rPr>
              <a:t> de fertilizantes qu</a:t>
            </a:r>
            <a:r>
              <a:rPr lang="es-ES">
                <a:solidFill>
                  <a:srgbClr val="222222"/>
                </a:solidFill>
                <a:latin typeface="Calibri" pitchFamily="34" charset="0"/>
                <a:ea typeface="Times New Roman" pitchFamily="18" charset="0"/>
                <a:cs typeface="Segoe UI"/>
              </a:rPr>
              <a:t>í</a:t>
            </a:r>
            <a:r>
              <a:rPr lang="es-ES">
                <a:solidFill>
                  <a:srgbClr val="222222"/>
                </a:solidFill>
                <a:latin typeface="Segoe UI"/>
                <a:ea typeface="Times New Roman" pitchFamily="18" charset="0"/>
                <a:cs typeface="Segoe UI"/>
              </a:rPr>
              <a:t>micos y plaguicidas en las actividades agr</a:t>
            </a:r>
            <a:r>
              <a:rPr lang="es-ES">
                <a:solidFill>
                  <a:srgbClr val="222222"/>
                </a:solidFill>
                <a:latin typeface="Calibri" pitchFamily="34" charset="0"/>
                <a:ea typeface="Times New Roman" pitchFamily="18" charset="0"/>
                <a:cs typeface="Segoe UI"/>
              </a:rPr>
              <a:t>í</a:t>
            </a:r>
            <a:r>
              <a:rPr lang="es-ES">
                <a:solidFill>
                  <a:srgbClr val="222222"/>
                </a:solidFill>
                <a:latin typeface="Segoe UI"/>
                <a:ea typeface="Times New Roman" pitchFamily="18" charset="0"/>
                <a:cs typeface="Segoe UI"/>
              </a:rPr>
              <a:t>colas, que a largo plazo pueden dar caracter</a:t>
            </a:r>
            <a:r>
              <a:rPr lang="es-ES">
                <a:solidFill>
                  <a:srgbClr val="222222"/>
                </a:solidFill>
                <a:latin typeface="Calibri" pitchFamily="34" charset="0"/>
                <a:ea typeface="Times New Roman" pitchFamily="18" charset="0"/>
                <a:cs typeface="Segoe UI"/>
              </a:rPr>
              <a:t>í</a:t>
            </a:r>
            <a:r>
              <a:rPr lang="es-ES">
                <a:solidFill>
                  <a:srgbClr val="222222"/>
                </a:solidFill>
                <a:latin typeface="Segoe UI"/>
                <a:ea typeface="Times New Roman" pitchFamily="18" charset="0"/>
                <a:cs typeface="Segoe UI"/>
              </a:rPr>
              <a:t>sticas t</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xicas en el suelo.</a:t>
            </a:r>
            <a:br>
              <a:rPr lang="es-ES">
                <a:solidFill>
                  <a:srgbClr val="222222"/>
                </a:solidFill>
                <a:latin typeface="Segoe UI"/>
                <a:ea typeface="Times New Roman" pitchFamily="18" charset="0"/>
                <a:cs typeface="Segoe UI"/>
              </a:rPr>
            </a:br>
            <a:endParaRPr lang="es-ES">
              <a:solidFill>
                <a:srgbClr val="222222"/>
              </a:solidFill>
              <a:latin typeface="Segoe UI"/>
              <a:ea typeface="Times New Roman" pitchFamily="18" charset="0"/>
              <a:cs typeface="Segoe UI"/>
            </a:endParaRPr>
          </a:p>
          <a:p>
            <a:r>
              <a:rPr lang="es-ES">
                <a:solidFill>
                  <a:srgbClr val="222222"/>
                </a:solidFill>
                <a:latin typeface="Segoe UI"/>
                <a:ea typeface="Times New Roman" pitchFamily="18" charset="0"/>
                <a:cs typeface="Segoe UI"/>
              </a:rPr>
              <a:t>-La erosi</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n del suelo es un fen</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meno natural que se ve acentuado por las acusadas pendientes y el car</a:t>
            </a:r>
            <a:r>
              <a:rPr lang="es-ES">
                <a:solidFill>
                  <a:srgbClr val="222222"/>
                </a:solidFill>
                <a:latin typeface="Calibri" pitchFamily="34" charset="0"/>
                <a:ea typeface="Times New Roman" pitchFamily="18" charset="0"/>
                <a:cs typeface="Segoe UI"/>
              </a:rPr>
              <a:t>á</a:t>
            </a:r>
            <a:r>
              <a:rPr lang="es-ES">
                <a:solidFill>
                  <a:srgbClr val="222222"/>
                </a:solidFill>
                <a:latin typeface="Segoe UI"/>
                <a:ea typeface="Times New Roman" pitchFamily="18" charset="0"/>
                <a:cs typeface="Segoe UI"/>
              </a:rPr>
              <a:t>cter torrencial de las precipitaciones. Pero la erosi</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n natural puede intensificarse por las acciones humanas como la deforestaci</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n y las practicas agr</a:t>
            </a:r>
            <a:r>
              <a:rPr lang="es-ES">
                <a:solidFill>
                  <a:srgbClr val="222222"/>
                </a:solidFill>
                <a:latin typeface="Calibri" pitchFamily="34" charset="0"/>
                <a:ea typeface="Times New Roman" pitchFamily="18" charset="0"/>
                <a:cs typeface="Segoe UI"/>
              </a:rPr>
              <a:t>í</a:t>
            </a:r>
            <a:r>
              <a:rPr lang="es-ES">
                <a:solidFill>
                  <a:srgbClr val="222222"/>
                </a:solidFill>
                <a:latin typeface="Segoe UI"/>
                <a:ea typeface="Times New Roman" pitchFamily="18" charset="0"/>
                <a:cs typeface="Segoe UI"/>
              </a:rPr>
              <a:t>colas y ganaderas inadecuadas.</a:t>
            </a:r>
            <a:endParaRPr lang="es-ES">
              <a:ea typeface="Times New Roman" pitchFamily="18" charset="0"/>
              <a:cs typeface="Segoe UI"/>
            </a:endParaRPr>
          </a:p>
          <a:p>
            <a:pPr eaLnBrk="0" hangingPunct="0"/>
            <a:endParaRPr lang="es-ES">
              <a:solidFill>
                <a:srgbClr val="222222"/>
              </a:solidFill>
              <a:latin typeface="Segoe UI"/>
              <a:ea typeface="Times New Roman" pitchFamily="18" charset="0"/>
              <a:cs typeface="Segoe UI"/>
            </a:endParaRPr>
          </a:p>
          <a:p>
            <a:pPr eaLnBrk="0" hangingPunct="0"/>
            <a:r>
              <a:rPr lang="es-ES">
                <a:solidFill>
                  <a:srgbClr val="222222"/>
                </a:solidFill>
                <a:latin typeface="Segoe UI"/>
                <a:ea typeface="Times New Roman" pitchFamily="18" charset="0"/>
                <a:cs typeface="Segoe UI"/>
              </a:rPr>
              <a:t>-La desertificaci</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n o p</a:t>
            </a:r>
            <a:r>
              <a:rPr lang="es-ES">
                <a:solidFill>
                  <a:srgbClr val="222222"/>
                </a:solidFill>
                <a:latin typeface="Calibri" pitchFamily="34" charset="0"/>
                <a:ea typeface="Times New Roman" pitchFamily="18" charset="0"/>
                <a:cs typeface="Segoe UI"/>
              </a:rPr>
              <a:t>é</a:t>
            </a:r>
            <a:r>
              <a:rPr lang="es-ES">
                <a:solidFill>
                  <a:srgbClr val="222222"/>
                </a:solidFill>
                <a:latin typeface="Segoe UI"/>
                <a:ea typeface="Times New Roman" pitchFamily="18" charset="0"/>
                <a:cs typeface="Segoe UI"/>
              </a:rPr>
              <a:t>rdida de la capa f</a:t>
            </a:r>
            <a:r>
              <a:rPr lang="es-ES">
                <a:solidFill>
                  <a:srgbClr val="222222"/>
                </a:solidFill>
                <a:latin typeface="Calibri" pitchFamily="34" charset="0"/>
                <a:ea typeface="Times New Roman" pitchFamily="18" charset="0"/>
                <a:cs typeface="Segoe UI"/>
              </a:rPr>
              <a:t>é</a:t>
            </a:r>
            <a:r>
              <a:rPr lang="es-ES">
                <a:solidFill>
                  <a:srgbClr val="222222"/>
                </a:solidFill>
                <a:latin typeface="Segoe UI"/>
                <a:ea typeface="Times New Roman" pitchFamily="18" charset="0"/>
                <a:cs typeface="Segoe UI"/>
              </a:rPr>
              <a:t>rtil del suelo es el resultado de la erosi</a:t>
            </a:r>
            <a:r>
              <a:rPr lang="es-ES">
                <a:solidFill>
                  <a:srgbClr val="222222"/>
                </a:solidFill>
                <a:latin typeface="Calibri" pitchFamily="34" charset="0"/>
                <a:ea typeface="Times New Roman" pitchFamily="18" charset="0"/>
                <a:cs typeface="Segoe UI"/>
              </a:rPr>
              <a:t>ó</a:t>
            </a:r>
            <a:r>
              <a:rPr lang="es-ES">
                <a:solidFill>
                  <a:srgbClr val="222222"/>
                </a:solidFill>
                <a:latin typeface="Segoe UI"/>
                <a:ea typeface="Times New Roman" pitchFamily="18" charset="0"/>
                <a:cs typeface="Segoe UI"/>
              </a:rPr>
              <a:t>n extrema. </a:t>
            </a:r>
            <a:endParaRPr lang="es-ES">
              <a:ea typeface="Times New Roman" pitchFamily="18" charset="0"/>
              <a:cs typeface="Segoe UI"/>
            </a:endParaRP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2.5"/>
                                          </p:val>
                                        </p:tav>
                                        <p:tav tm="100000">
                                          <p:val>
                                            <p:strVal val="#ppt_w"/>
                                          </p:val>
                                        </p:tav>
                                      </p:tavLst>
                                    </p:anim>
                                    <p:anim calcmode="lin" valueType="num">
                                      <p:cBhvr>
                                        <p:cTn id="8" dur="500" fill="hold"/>
                                        <p:tgtEl>
                                          <p:spTgt spid="2"/>
                                        </p:tgtEl>
                                        <p:attrNameLst>
                                          <p:attrName>ppt_h</p:attrName>
                                        </p:attrNameLst>
                                      </p:cBhvr>
                                      <p:tavLst>
                                        <p:tav tm="0">
                                          <p:val>
                                            <p:strVal val="#ppt_h*0.01"/>
                                          </p:val>
                                        </p:tav>
                                        <p:tav tm="100000">
                                          <p:val>
                                            <p:strVal val="#ppt_h"/>
                                          </p:val>
                                        </p:tav>
                                      </p:tavLst>
                                    </p:anim>
                                    <p:anim calcmode="lin" valueType="num">
                                      <p:cBhvr>
                                        <p:cTn id="9" dur="500" fill="hold"/>
                                        <p:tgtEl>
                                          <p:spTgt spid="2"/>
                                        </p:tgtEl>
                                        <p:attrNameLst>
                                          <p:attrName>ppt_x</p:attrName>
                                        </p:attrNameLst>
                                      </p:cBhvr>
                                      <p:tavLst>
                                        <p:tav tm="0">
                                          <p:val>
                                            <p:strVal val="#ppt_x"/>
                                          </p:val>
                                        </p:tav>
                                        <p:tav tm="100000">
                                          <p:val>
                                            <p:strVal val="#ppt_x"/>
                                          </p:val>
                                        </p:tav>
                                      </p:tavLst>
                                    </p:anim>
                                    <p:anim calcmode="lin" valueType="num">
                                      <p:cBhvr>
                                        <p:cTn id="10" dur="500" fill="hold"/>
                                        <p:tgtEl>
                                          <p:spTgt spid="2"/>
                                        </p:tgtEl>
                                        <p:attrNameLst>
                                          <p:attrName>ppt_y</p:attrName>
                                        </p:attrNameLst>
                                      </p:cBhvr>
                                      <p:tavLst>
                                        <p:tav tm="0">
                                          <p:val>
                                            <p:strVal val="#ppt_h+1"/>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9" presetClass="entr" presetSubtype="0" accel="10000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7"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8"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5720" y="2357430"/>
            <a:ext cx="2071702" cy="142876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rPr>
              <a:t>Parques</a:t>
            </a:r>
          </a:p>
        </p:txBody>
      </p:sp>
      <p:sp>
        <p:nvSpPr>
          <p:cNvPr id="5" name="4 Rectángulo"/>
          <p:cNvSpPr/>
          <p:nvPr/>
        </p:nvSpPr>
        <p:spPr>
          <a:xfrm>
            <a:off x="5429256" y="0"/>
            <a:ext cx="3429024" cy="207167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s-ES" dirty="0">
                <a:solidFill>
                  <a:schemeClr val="accent2">
                    <a:lumMod val="10000"/>
                  </a:schemeClr>
                </a:solidFill>
              </a:rPr>
              <a:t>Áreas en las que existan ecosistemas, no sensiblemente alterados por el hombre y de máxima relevancia dentro del contexto del medio natural de la nación que hacen necesarias su protección.</a:t>
            </a:r>
            <a:endParaRPr lang="es-ES" dirty="0">
              <a:ln w="18415" cmpd="sng">
                <a:solidFill>
                  <a:srgbClr val="FFFFFF"/>
                </a:solidFill>
                <a:prstDash val="solid"/>
              </a:ln>
              <a:solidFill>
                <a:schemeClr val="accent2">
                  <a:lumMod val="10000"/>
                </a:schemeClr>
              </a:solidFill>
              <a:effectLst>
                <a:outerShdw blurRad="63500" dir="3600000" algn="tl" rotWithShape="0">
                  <a:srgbClr val="000000">
                    <a:alpha val="70000"/>
                  </a:srgbClr>
                </a:outerShdw>
              </a:effectLst>
            </a:endParaRPr>
          </a:p>
        </p:txBody>
      </p:sp>
      <p:sp>
        <p:nvSpPr>
          <p:cNvPr id="6" name="5 Rectángulo"/>
          <p:cNvSpPr/>
          <p:nvPr/>
        </p:nvSpPr>
        <p:spPr>
          <a:xfrm>
            <a:off x="2786050" y="4286256"/>
            <a:ext cx="2143140" cy="12858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3600" b="1" dirty="0">
                <a:ln w="1905"/>
                <a:solidFill>
                  <a:schemeClr val="tx1">
                    <a:lumMod val="95000"/>
                  </a:schemeClr>
                </a:solidFill>
                <a:effectLst>
                  <a:innerShdw blurRad="69850" dist="43180" dir="5400000">
                    <a:srgbClr val="000000">
                      <a:alpha val="65000"/>
                    </a:srgbClr>
                  </a:innerShdw>
                </a:effectLst>
              </a:rPr>
              <a:t>Naturales</a:t>
            </a:r>
          </a:p>
        </p:txBody>
      </p:sp>
      <p:sp>
        <p:nvSpPr>
          <p:cNvPr id="7" name="6 Rectángulo"/>
          <p:cNvSpPr/>
          <p:nvPr/>
        </p:nvSpPr>
        <p:spPr>
          <a:xfrm>
            <a:off x="2786050" y="2428868"/>
            <a:ext cx="2286016" cy="12858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3600" b="1" dirty="0">
                <a:ln w="1905"/>
                <a:solidFill>
                  <a:schemeClr val="tx1">
                    <a:lumMod val="95000"/>
                  </a:schemeClr>
                </a:solidFill>
                <a:effectLst>
                  <a:innerShdw blurRad="69850" dist="43180" dir="5400000">
                    <a:srgbClr val="000000">
                      <a:alpha val="65000"/>
                    </a:srgbClr>
                  </a:innerShdw>
                </a:effectLst>
              </a:rPr>
              <a:t>Regionales</a:t>
            </a:r>
          </a:p>
        </p:txBody>
      </p:sp>
      <p:sp>
        <p:nvSpPr>
          <p:cNvPr id="8" name="7 Rectángulo"/>
          <p:cNvSpPr/>
          <p:nvPr/>
        </p:nvSpPr>
        <p:spPr>
          <a:xfrm>
            <a:off x="2786050" y="500042"/>
            <a:ext cx="2286016" cy="1285884"/>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s-ES" sz="3600" b="1" dirty="0">
                <a:ln w="1905"/>
                <a:solidFill>
                  <a:schemeClr val="tx1">
                    <a:lumMod val="95000"/>
                  </a:schemeClr>
                </a:solidFill>
                <a:effectLst>
                  <a:innerShdw blurRad="69850" dist="43180" dir="5400000">
                    <a:srgbClr val="000000">
                      <a:alpha val="65000"/>
                    </a:srgbClr>
                  </a:innerShdw>
                </a:effectLst>
              </a:rPr>
              <a:t>Nacionales</a:t>
            </a:r>
          </a:p>
        </p:txBody>
      </p:sp>
      <p:sp>
        <p:nvSpPr>
          <p:cNvPr id="9" name="8 Rectángulo"/>
          <p:cNvSpPr/>
          <p:nvPr/>
        </p:nvSpPr>
        <p:spPr>
          <a:xfrm>
            <a:off x="5429250" y="2143125"/>
            <a:ext cx="3429000" cy="207168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9 Rectángulo"/>
          <p:cNvSpPr/>
          <p:nvPr/>
        </p:nvSpPr>
        <p:spPr>
          <a:xfrm>
            <a:off x="5429250" y="4286250"/>
            <a:ext cx="3429000" cy="2286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sz="3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2" name="11 Conector recto de flecha"/>
          <p:cNvCxnSpPr>
            <a:stCxn id="4" idx="3"/>
            <a:endCxn id="7" idx="1"/>
          </p:cNvCxnSpPr>
          <p:nvPr/>
        </p:nvCxnSpPr>
        <p:spPr>
          <a:xfrm>
            <a:off x="2357438" y="3071813"/>
            <a:ext cx="428625" cy="1587"/>
          </a:xfrm>
          <a:prstGeom prst="straightConnector1">
            <a:avLst/>
          </a:prstGeom>
          <a:ln>
            <a:solidFill>
              <a:schemeClr val="accent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 name="13 Conector recto de flecha"/>
          <p:cNvCxnSpPr>
            <a:stCxn id="4" idx="3"/>
            <a:endCxn id="8" idx="1"/>
          </p:cNvCxnSpPr>
          <p:nvPr/>
        </p:nvCxnSpPr>
        <p:spPr>
          <a:xfrm flipV="1">
            <a:off x="2357438" y="1143000"/>
            <a:ext cx="428625" cy="1928813"/>
          </a:xfrm>
          <a:prstGeom prst="straightConnector1">
            <a:avLst/>
          </a:prstGeom>
          <a:ln>
            <a:solidFill>
              <a:schemeClr val="accent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16 Conector recto de flecha"/>
          <p:cNvCxnSpPr>
            <a:stCxn id="4" idx="3"/>
            <a:endCxn id="6" idx="1"/>
          </p:cNvCxnSpPr>
          <p:nvPr/>
        </p:nvCxnSpPr>
        <p:spPr>
          <a:xfrm>
            <a:off x="2357438" y="3071813"/>
            <a:ext cx="428625" cy="1857375"/>
          </a:xfrm>
          <a:prstGeom prst="straightConnector1">
            <a:avLst/>
          </a:prstGeom>
          <a:ln>
            <a:solidFill>
              <a:schemeClr val="accent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19 Conector recto de flecha"/>
          <p:cNvCxnSpPr>
            <a:stCxn id="8" idx="3"/>
            <a:endCxn id="5" idx="1"/>
          </p:cNvCxnSpPr>
          <p:nvPr/>
        </p:nvCxnSpPr>
        <p:spPr>
          <a:xfrm flipV="1">
            <a:off x="5072063" y="1035050"/>
            <a:ext cx="357187" cy="107950"/>
          </a:xfrm>
          <a:prstGeom prst="straightConnector1">
            <a:avLst/>
          </a:prstGeom>
          <a:ln>
            <a:solidFill>
              <a:schemeClr val="accent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21 Conector recto de flecha"/>
          <p:cNvCxnSpPr>
            <a:stCxn id="7" idx="3"/>
            <a:endCxn id="9" idx="1"/>
          </p:cNvCxnSpPr>
          <p:nvPr/>
        </p:nvCxnSpPr>
        <p:spPr>
          <a:xfrm>
            <a:off x="5072063" y="3071813"/>
            <a:ext cx="357187" cy="106362"/>
          </a:xfrm>
          <a:prstGeom prst="straightConnector1">
            <a:avLst/>
          </a:prstGeom>
          <a:ln>
            <a:solidFill>
              <a:schemeClr val="accent2">
                <a:lumMod val="1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24 Conector recto de flecha"/>
          <p:cNvCxnSpPr>
            <a:stCxn id="6" idx="3"/>
            <a:endCxn id="10" idx="1"/>
          </p:cNvCxnSpPr>
          <p:nvPr/>
        </p:nvCxnSpPr>
        <p:spPr>
          <a:xfrm>
            <a:off x="4929188" y="4929188"/>
            <a:ext cx="500062" cy="500062"/>
          </a:xfrm>
          <a:prstGeom prst="straightConnector1">
            <a:avLst/>
          </a:prstGeom>
          <a:ln>
            <a:solidFill>
              <a:schemeClr val="accent2">
                <a:lumMod val="10000"/>
              </a:schemeClr>
            </a:solidFill>
            <a:tailEnd type="arrow"/>
          </a:ln>
        </p:spPr>
        <p:style>
          <a:lnRef idx="2">
            <a:schemeClr val="accent1"/>
          </a:lnRef>
          <a:fillRef idx="0">
            <a:schemeClr val="accent1"/>
          </a:fillRef>
          <a:effectRef idx="1">
            <a:schemeClr val="accent1"/>
          </a:effectRef>
          <a:fontRef idx="minor">
            <a:schemeClr val="tx1"/>
          </a:fontRef>
        </p:style>
      </p:cxnSp>
      <p:sp>
        <p:nvSpPr>
          <p:cNvPr id="69" name="68 Rectángulo"/>
          <p:cNvSpPr/>
          <p:nvPr/>
        </p:nvSpPr>
        <p:spPr>
          <a:xfrm>
            <a:off x="5500688" y="2214563"/>
            <a:ext cx="3357562" cy="2032000"/>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Áreas en las que existan ecosistemas no sensiblemente alterados por el hombre y de máxima relevancia dentro del contexto del medio natural de la región que hacen necesarias su protección.</a:t>
            </a:r>
          </a:p>
        </p:txBody>
      </p:sp>
      <p:sp>
        <p:nvSpPr>
          <p:cNvPr id="70" name="69 Rectángulo"/>
          <p:cNvSpPr/>
          <p:nvPr/>
        </p:nvSpPr>
        <p:spPr>
          <a:xfrm>
            <a:off x="5429250" y="4286250"/>
            <a:ext cx="3357563" cy="2308225"/>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Espacios de relativa extensión, notable valor natural y de singular calidad biológica, en los que </a:t>
            </a:r>
            <a:r>
              <a:rPr lang="es-ES" b="1" dirty="0">
                <a:solidFill>
                  <a:schemeClr val="accent2">
                    <a:lumMod val="10000"/>
                  </a:schemeClr>
                </a:solidFill>
                <a:latin typeface="+mn-lt"/>
              </a:rPr>
              <a:t>se </a:t>
            </a:r>
            <a:r>
              <a:rPr lang="es-ES" dirty="0">
                <a:solidFill>
                  <a:schemeClr val="accent2">
                    <a:lumMod val="10000"/>
                  </a:schemeClr>
                </a:solidFill>
                <a:latin typeface="+mn-lt"/>
              </a:rPr>
              <a:t>compatibiliza la coexistencia del hombre y sus actividades con el proceso de la naturaleza, a través de un uso equilibrado y sostenible de los recursos.</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biodegradacion-suelo.gif"/>
          <p:cNvPicPr>
            <a:picLocks noChangeAspect="1"/>
          </p:cNvPicPr>
          <p:nvPr/>
        </p:nvPicPr>
        <p:blipFill>
          <a:blip r:embed="rId2" cstate="print"/>
          <a:srcRect/>
          <a:stretch>
            <a:fillRect/>
          </a:stretch>
        </p:blipFill>
        <p:spPr bwMode="auto">
          <a:xfrm>
            <a:off x="1285875" y="857250"/>
            <a:ext cx="6357938" cy="4714875"/>
          </a:xfrm>
          <a:prstGeom prst="rect">
            <a:avLst/>
          </a:prstGeom>
          <a:noFill/>
          <a:ln w="9525">
            <a:noFill/>
            <a:miter lim="800000"/>
            <a:headEnd/>
            <a:tailEnd/>
          </a:ln>
        </p:spPr>
      </p:pic>
      <p:sp>
        <p:nvSpPr>
          <p:cNvPr id="5" name="4 Rectángulo"/>
          <p:cNvSpPr/>
          <p:nvPr/>
        </p:nvSpPr>
        <p:spPr>
          <a:xfrm>
            <a:off x="1571604" y="5715016"/>
            <a:ext cx="5315559"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CONTAMINACIÓN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erosion.gif"/>
          <p:cNvPicPr>
            <a:picLocks noChangeAspect="1"/>
          </p:cNvPicPr>
          <p:nvPr/>
        </p:nvPicPr>
        <p:blipFill>
          <a:blip r:embed="rId2" cstate="print"/>
          <a:srcRect/>
          <a:stretch>
            <a:fillRect/>
          </a:stretch>
        </p:blipFill>
        <p:spPr bwMode="auto">
          <a:xfrm>
            <a:off x="141288" y="0"/>
            <a:ext cx="4430712" cy="6215063"/>
          </a:xfrm>
          <a:prstGeom prst="rect">
            <a:avLst/>
          </a:prstGeom>
          <a:noFill/>
          <a:ln w="9525">
            <a:noFill/>
            <a:miter lim="800000"/>
            <a:headEnd/>
            <a:tailEnd/>
          </a:ln>
        </p:spPr>
      </p:pic>
      <p:sp>
        <p:nvSpPr>
          <p:cNvPr id="4" name="3 Rectángulo"/>
          <p:cNvSpPr/>
          <p:nvPr/>
        </p:nvSpPr>
        <p:spPr>
          <a:xfrm>
            <a:off x="3859348" y="0"/>
            <a:ext cx="5284652"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DESERTIFICACIÓN</a:t>
            </a:r>
          </a:p>
        </p:txBody>
      </p:sp>
      <p:sp>
        <p:nvSpPr>
          <p:cNvPr id="5" name="4 Rectángulo"/>
          <p:cNvSpPr/>
          <p:nvPr/>
        </p:nvSpPr>
        <p:spPr>
          <a:xfrm>
            <a:off x="642910" y="5934670"/>
            <a:ext cx="2810065"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EROSIÓN</a:t>
            </a:r>
          </a:p>
        </p:txBody>
      </p:sp>
      <p:pic>
        <p:nvPicPr>
          <p:cNvPr id="6" name="Picture 5" descr="12 Desertificación_mapa"/>
          <p:cNvPicPr>
            <a:picLocks noChangeAspect="1" noChangeArrowheads="1"/>
          </p:cNvPicPr>
          <p:nvPr/>
        </p:nvPicPr>
        <p:blipFill>
          <a:blip r:embed="rId3" cstate="print">
            <a:lum bright="-20000"/>
          </a:blip>
          <a:srcRect/>
          <a:stretch>
            <a:fillRect/>
          </a:stretch>
        </p:blipFill>
        <p:spPr bwMode="auto">
          <a:xfrm>
            <a:off x="4500563" y="747713"/>
            <a:ext cx="4643437" cy="6110287"/>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4)">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14480" y="357166"/>
            <a:ext cx="5753819" cy="1754326"/>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EFECTOS SOBRE LA </a:t>
            </a:r>
          </a:p>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VEGETACIÓN</a:t>
            </a:r>
          </a:p>
        </p:txBody>
      </p:sp>
      <p:pic>
        <p:nvPicPr>
          <p:cNvPr id="5" name="Picture 7" descr="11 Incendios_causas y evolución"/>
          <p:cNvPicPr>
            <a:picLocks noChangeAspect="1" noChangeArrowheads="1"/>
          </p:cNvPicPr>
          <p:nvPr/>
        </p:nvPicPr>
        <p:blipFill>
          <a:blip r:embed="rId2" cstate="print">
            <a:lum bright="-42000" contrast="42000"/>
          </a:blip>
          <a:srcRect/>
          <a:stretch>
            <a:fillRect/>
          </a:stretch>
        </p:blipFill>
        <p:spPr bwMode="auto">
          <a:xfrm>
            <a:off x="0" y="2071688"/>
            <a:ext cx="9144000" cy="428625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31010" y="428604"/>
            <a:ext cx="8812990" cy="923330"/>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RESIDUOS SOLIDOS URBANOS</a:t>
            </a:r>
          </a:p>
        </p:txBody>
      </p:sp>
      <p:sp>
        <p:nvSpPr>
          <p:cNvPr id="125954" name="2 CuadroTexto"/>
          <p:cNvSpPr txBox="1">
            <a:spLocks noChangeArrowheads="1"/>
          </p:cNvSpPr>
          <p:nvPr/>
        </p:nvSpPr>
        <p:spPr bwMode="auto">
          <a:xfrm>
            <a:off x="428625" y="2571750"/>
            <a:ext cx="184150" cy="369888"/>
          </a:xfrm>
          <a:prstGeom prst="rect">
            <a:avLst/>
          </a:prstGeom>
          <a:noFill/>
          <a:ln w="9525">
            <a:noFill/>
            <a:miter lim="800000"/>
            <a:headEnd/>
            <a:tailEnd/>
          </a:ln>
        </p:spPr>
        <p:txBody>
          <a:bodyPr wrap="none">
            <a:spAutoFit/>
          </a:bodyPr>
          <a:lstStyle/>
          <a:p>
            <a:endParaRPr lang="fr-FR">
              <a:latin typeface="Calibri" pitchFamily="34" charset="0"/>
            </a:endParaRPr>
          </a:p>
        </p:txBody>
      </p:sp>
      <p:pic>
        <p:nvPicPr>
          <p:cNvPr id="5" name="Picture 20" descr="desechos"/>
          <p:cNvPicPr>
            <a:picLocks noChangeAspect="1" noChangeArrowheads="1"/>
          </p:cNvPicPr>
          <p:nvPr/>
        </p:nvPicPr>
        <p:blipFill>
          <a:blip r:embed="rId2" cstate="print"/>
          <a:srcRect/>
          <a:stretch>
            <a:fillRect/>
          </a:stretch>
        </p:blipFill>
        <p:spPr bwMode="auto">
          <a:xfrm>
            <a:off x="1714500" y="1557338"/>
            <a:ext cx="5465763" cy="4371975"/>
          </a:xfrm>
          <a:prstGeom prst="rect">
            <a:avLst/>
          </a:prstGeom>
          <a:noFill/>
          <a:ln w="9525">
            <a:noFill/>
            <a:miter lim="800000"/>
            <a:headEnd/>
            <a:tailEnd/>
          </a:ln>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2.5"/>
                                          </p:val>
                                        </p:tav>
                                        <p:tav tm="100000">
                                          <p:val>
                                            <p:strVal val="#ppt_w"/>
                                          </p:val>
                                        </p:tav>
                                      </p:tavLst>
                                    </p:anim>
                                    <p:anim calcmode="lin" valueType="num">
                                      <p:cBhvr>
                                        <p:cTn id="17" dur="500" fill="hold"/>
                                        <p:tgtEl>
                                          <p:spTgt spid="5"/>
                                        </p:tgtEl>
                                        <p:attrNameLst>
                                          <p:attrName>ppt_h</p:attrName>
                                        </p:attrNameLst>
                                      </p:cBhvr>
                                      <p:tavLst>
                                        <p:tav tm="0">
                                          <p:val>
                                            <p:strVal val="#ppt_h*0.01"/>
                                          </p:val>
                                        </p:tav>
                                        <p:tav tm="100000">
                                          <p:val>
                                            <p:strVal val="#ppt_h"/>
                                          </p:val>
                                        </p:tav>
                                      </p:tavLst>
                                    </p:anim>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h+1"/>
                                          </p:val>
                                        </p:tav>
                                        <p:tav tm="100000">
                                          <p:val>
                                            <p:strVal val="#ppt_y"/>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85918" y="0"/>
            <a:ext cx="5602816" cy="1754326"/>
          </a:xfrm>
          <a:prstGeom prst="rect">
            <a:avLst/>
          </a:prstGeom>
          <a:noFill/>
        </p:spPr>
        <p:txBody>
          <a:bodyPr wrap="none">
            <a:spAutoFit/>
          </a:bodyPr>
          <a:lstStyle/>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REDUCCIÓN DE LA </a:t>
            </a:r>
          </a:p>
          <a:p>
            <a:pPr algn="ctr" fontAlgn="auto">
              <a:spcBef>
                <a:spcPts val="0"/>
              </a:spcBef>
              <a:spcAft>
                <a:spcPts val="0"/>
              </a:spcAft>
              <a:defRPr/>
            </a:pPr>
            <a:r>
              <a:rPr lang="es-ES" sz="5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mn-lt"/>
              </a:rPr>
              <a:t>BIODIVERSIDAD</a:t>
            </a:r>
          </a:p>
        </p:txBody>
      </p:sp>
      <p:pic>
        <p:nvPicPr>
          <p:cNvPr id="4" name="Picture 5" descr="14 Especies amenazadas"/>
          <p:cNvPicPr>
            <a:picLocks noChangeAspect="1" noChangeArrowheads="1"/>
          </p:cNvPicPr>
          <p:nvPr/>
        </p:nvPicPr>
        <p:blipFill>
          <a:blip r:embed="rId2" cstate="print">
            <a:lum bright="-32000" contrast="44000"/>
          </a:blip>
          <a:srcRect/>
          <a:stretch>
            <a:fillRect/>
          </a:stretch>
        </p:blipFill>
        <p:spPr bwMode="auto">
          <a:xfrm>
            <a:off x="500063" y="1714500"/>
            <a:ext cx="8174037" cy="4365625"/>
          </a:xfrm>
          <a:prstGeom prst="rect">
            <a:avLst/>
          </a:prstGeom>
          <a:noFill/>
          <a:ln w="9525">
            <a:noFill/>
            <a:miter lim="800000"/>
            <a:headEnd/>
            <a:tailEnd/>
          </a:ln>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anim calcmode="lin" valueType="num">
                                      <p:cBhvr>
                                        <p:cTn id="13" dur="400" fill="hold"/>
                                        <p:tgtEl>
                                          <p:spTgt spid="4"/>
                                        </p:tgtEl>
                                        <p:attrNameLst>
                                          <p:attrName>ppt_x</p:attrName>
                                        </p:attrNameLst>
                                      </p:cBhvr>
                                      <p:tavLst>
                                        <p:tav tm="0">
                                          <p:val>
                                            <p:strVal val="#ppt_x"/>
                                          </p:val>
                                        </p:tav>
                                        <p:tav tm="100000">
                                          <p:val>
                                            <p:strVal val="#ppt_x"/>
                                          </p:val>
                                        </p:tav>
                                      </p:tavLst>
                                    </p:anim>
                                    <p:anim calcmode="lin" valueType="num">
                                      <p:cBhvr>
                                        <p:cTn id="14" dur="400" fill="hold"/>
                                        <p:tgtEl>
                                          <p:spTgt spid="4"/>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1150" y="0"/>
            <a:ext cx="8215391" cy="175432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s-E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4. Comentario de un paisaje</a:t>
            </a:r>
          </a:p>
          <a:p>
            <a:pPr algn="ctr" fontAlgn="auto">
              <a:spcBef>
                <a:spcPts val="0"/>
              </a:spcBef>
              <a:spcAft>
                <a:spcPts val="0"/>
              </a:spcAft>
              <a:defRPr/>
            </a:pPr>
            <a:r>
              <a:rPr lang="es-E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 natural</a:t>
            </a:r>
          </a:p>
        </p:txBody>
      </p:sp>
      <p:pic>
        <p:nvPicPr>
          <p:cNvPr id="128002" name="Picture 3"/>
          <p:cNvPicPr>
            <a:picLocks noChangeAspect="1" noChangeArrowheads="1"/>
          </p:cNvPicPr>
          <p:nvPr/>
        </p:nvPicPr>
        <p:blipFill>
          <a:blip r:embed="rId2" cstate="print"/>
          <a:srcRect/>
          <a:stretch>
            <a:fillRect/>
          </a:stretch>
        </p:blipFill>
        <p:spPr bwMode="auto">
          <a:xfrm>
            <a:off x="428625" y="1857375"/>
            <a:ext cx="8358188" cy="469582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ChangeArrowheads="1"/>
          </p:cNvSpPr>
          <p:nvPr/>
        </p:nvSpPr>
        <p:spPr bwMode="auto">
          <a:xfrm>
            <a:off x="0" y="786966"/>
            <a:ext cx="9144000" cy="5632311"/>
          </a:xfrm>
          <a:prstGeom prst="rect">
            <a:avLst/>
          </a:prstGeom>
          <a:noFill/>
          <a:ln w="9525">
            <a:noFill/>
            <a:miter lim="800000"/>
            <a:headEnd/>
            <a:tailEnd/>
          </a:ln>
        </p:spPr>
        <p:txBody>
          <a:bodyPr wrap="square" anchor="ctr">
            <a:spAutoFit/>
          </a:bodyPr>
          <a:lstStyle/>
          <a:p>
            <a:r>
              <a:rPr lang="es-ES" sz="2000" dirty="0">
                <a:latin typeface="Calibri" pitchFamily="34" charset="0"/>
              </a:rPr>
              <a:t>El paisaje natural que vamos a analizar se encuentra </a:t>
            </a:r>
            <a:r>
              <a:rPr lang="es-ES" sz="2000" b="1" dirty="0">
                <a:latin typeface="Calibri" pitchFamily="34" charset="0"/>
              </a:rPr>
              <a:t>en los Picos de Europa, en la cordillera Cantábrica.</a:t>
            </a:r>
            <a:endParaRPr lang="es-ES" sz="2000" dirty="0">
              <a:latin typeface="Calibri" pitchFamily="34" charset="0"/>
              <a:cs typeface="Arial" charset="0"/>
            </a:endParaRPr>
          </a:p>
          <a:p>
            <a:pPr eaLnBrk="0" hangingPunct="0"/>
            <a:r>
              <a:rPr lang="es-ES" sz="2000" dirty="0">
                <a:latin typeface="Calibri" pitchFamily="34" charset="0"/>
              </a:rPr>
              <a:t>El </a:t>
            </a:r>
            <a:r>
              <a:rPr lang="es-ES" sz="2000" b="1" dirty="0">
                <a:latin typeface="Calibri" pitchFamily="34" charset="0"/>
              </a:rPr>
              <a:t>relieve</a:t>
            </a:r>
            <a:r>
              <a:rPr lang="es-ES" sz="2000" dirty="0">
                <a:latin typeface="Calibri" pitchFamily="34" charset="0"/>
              </a:rPr>
              <a:t>, </a:t>
            </a:r>
            <a:r>
              <a:rPr lang="es-ES" sz="2000" b="1" dirty="0">
                <a:latin typeface="Calibri" pitchFamily="34" charset="0"/>
              </a:rPr>
              <a:t>es montañoso</a:t>
            </a:r>
            <a:r>
              <a:rPr lang="es-ES" sz="2000" dirty="0">
                <a:latin typeface="Calibri" pitchFamily="34" charset="0"/>
              </a:rPr>
              <a:t>, al fondo podemos ver las cumbres de las montañas que no son muy altas dado su juventud. </a:t>
            </a:r>
            <a:endParaRPr lang="es-ES" sz="2000" dirty="0">
              <a:latin typeface="Calibri" pitchFamily="34" charset="0"/>
              <a:cs typeface="Arial" charset="0"/>
            </a:endParaRPr>
          </a:p>
          <a:p>
            <a:pPr eaLnBrk="0" hangingPunct="0"/>
            <a:r>
              <a:rPr lang="es-ES" sz="2000" dirty="0">
                <a:latin typeface="Calibri" pitchFamily="34" charset="0"/>
              </a:rPr>
              <a:t>La </a:t>
            </a:r>
            <a:r>
              <a:rPr lang="es-ES" sz="2000" b="1" dirty="0">
                <a:latin typeface="Calibri" pitchFamily="34" charset="0"/>
              </a:rPr>
              <a:t>roca predominante es la caliza</a:t>
            </a:r>
            <a:r>
              <a:rPr lang="es-ES" sz="2000" dirty="0">
                <a:latin typeface="Calibri" pitchFamily="34" charset="0"/>
              </a:rPr>
              <a:t>, que se disuelve fácilmente con el agua y da lugar a formas muy características, algunas de las cuales pueden apreciarse en la fotografía.</a:t>
            </a:r>
            <a:endParaRPr lang="es-ES" sz="2000" dirty="0">
              <a:latin typeface="Calibri" pitchFamily="34" charset="0"/>
              <a:cs typeface="Arial" charset="0"/>
            </a:endParaRPr>
          </a:p>
          <a:p>
            <a:pPr eaLnBrk="0" hangingPunct="0"/>
            <a:r>
              <a:rPr lang="es-ES" sz="2000" dirty="0">
                <a:latin typeface="Calibri" pitchFamily="34" charset="0"/>
              </a:rPr>
              <a:t>En las laderas montañosas se aprecia también la </a:t>
            </a:r>
            <a:r>
              <a:rPr lang="es-ES" sz="2000" b="1" dirty="0">
                <a:latin typeface="Calibri" pitchFamily="34" charset="0"/>
              </a:rPr>
              <a:t>acumulación de fragmentos de rocas rotas por la acción del hielo.</a:t>
            </a:r>
            <a:endParaRPr lang="es-ES" sz="2000" dirty="0">
              <a:latin typeface="Calibri" pitchFamily="34" charset="0"/>
              <a:cs typeface="Arial" charset="0"/>
            </a:endParaRPr>
          </a:p>
          <a:p>
            <a:pPr eaLnBrk="0" hangingPunct="0"/>
            <a:r>
              <a:rPr lang="es-ES" sz="2000" dirty="0">
                <a:latin typeface="Calibri" pitchFamily="34" charset="0"/>
              </a:rPr>
              <a:t>La </a:t>
            </a:r>
            <a:r>
              <a:rPr lang="es-ES" sz="2000" b="1" dirty="0">
                <a:latin typeface="Calibri" pitchFamily="34" charset="0"/>
              </a:rPr>
              <a:t>vegetación </a:t>
            </a:r>
            <a:r>
              <a:rPr lang="es-ES" sz="2000" dirty="0">
                <a:latin typeface="Calibri" pitchFamily="34" charset="0"/>
              </a:rPr>
              <a:t>dominante, dada la altura a la que se encuentra la zona, son los </a:t>
            </a:r>
            <a:r>
              <a:rPr lang="es-ES" sz="2000" b="1" dirty="0">
                <a:latin typeface="Calibri" pitchFamily="34" charset="0"/>
              </a:rPr>
              <a:t>prados y matorrales de baja altura</a:t>
            </a:r>
            <a:r>
              <a:rPr lang="es-ES" sz="2000" dirty="0">
                <a:latin typeface="Calibri" pitchFamily="34" charset="0"/>
              </a:rPr>
              <a:t>, que alternan con rocas sobre las que crecen algunas plantas de escaso porte.</a:t>
            </a:r>
            <a:endParaRPr lang="es-ES" sz="2000" dirty="0">
              <a:latin typeface="Calibri" pitchFamily="34" charset="0"/>
              <a:cs typeface="Arial" charset="0"/>
            </a:endParaRPr>
          </a:p>
          <a:p>
            <a:pPr eaLnBrk="0" hangingPunct="0"/>
            <a:r>
              <a:rPr lang="es-ES" sz="2000" dirty="0">
                <a:latin typeface="Calibri" pitchFamily="34" charset="0"/>
              </a:rPr>
              <a:t>En cuanto al agua, lo más representativo es </a:t>
            </a:r>
            <a:r>
              <a:rPr lang="es-ES" sz="2000" b="1" dirty="0">
                <a:latin typeface="Calibri" pitchFamily="34" charset="0"/>
              </a:rPr>
              <a:t>el lago </a:t>
            </a:r>
            <a:r>
              <a:rPr lang="es-ES" sz="2000" b="1" dirty="0" err="1">
                <a:latin typeface="Calibri" pitchFamily="34" charset="0"/>
              </a:rPr>
              <a:t>Enol</a:t>
            </a:r>
            <a:r>
              <a:rPr lang="es-ES" sz="2000" dirty="0">
                <a:latin typeface="Calibri" pitchFamily="34" charset="0"/>
              </a:rPr>
              <a:t>, que tiene un origen glaciar.</a:t>
            </a:r>
            <a:endParaRPr lang="es-ES" sz="2000" dirty="0">
              <a:latin typeface="Calibri" pitchFamily="34" charset="0"/>
              <a:cs typeface="Arial" charset="0"/>
            </a:endParaRPr>
          </a:p>
          <a:p>
            <a:pPr eaLnBrk="0" hangingPunct="0"/>
            <a:r>
              <a:rPr lang="es-ES" sz="2000" dirty="0">
                <a:latin typeface="Calibri" pitchFamily="34" charset="0"/>
              </a:rPr>
              <a:t>El clima</a:t>
            </a:r>
            <a:r>
              <a:rPr lang="es-ES" sz="2000" b="1" dirty="0">
                <a:latin typeface="Calibri" pitchFamily="34" charset="0"/>
              </a:rPr>
              <a:t> </a:t>
            </a:r>
            <a:r>
              <a:rPr lang="es-ES" sz="2000" dirty="0">
                <a:latin typeface="Calibri" pitchFamily="34" charset="0"/>
              </a:rPr>
              <a:t>de la zona es de montaña, caracterizado por </a:t>
            </a:r>
            <a:r>
              <a:rPr lang="es-ES" sz="2000" b="1" dirty="0">
                <a:latin typeface="Calibri" pitchFamily="34" charset="0"/>
              </a:rPr>
              <a:t>precipitaciones abundantes</a:t>
            </a:r>
            <a:r>
              <a:rPr lang="es-ES" sz="2000" dirty="0">
                <a:latin typeface="Calibri" pitchFamily="34" charset="0"/>
              </a:rPr>
              <a:t> (superiores a 1 000 mm), temperatura media anual inferior a 10 °C, veranos </a:t>
            </a:r>
            <a:r>
              <a:rPr lang="es-ES" sz="2000" b="1" dirty="0">
                <a:latin typeface="Calibri" pitchFamily="34" charset="0"/>
              </a:rPr>
              <a:t>cortos y frescos e inviernos fríos</a:t>
            </a:r>
            <a:r>
              <a:rPr lang="es-ES" sz="2000" dirty="0">
                <a:latin typeface="Calibri" pitchFamily="34" charset="0"/>
              </a:rPr>
              <a:t>, con temperaturas cercanas o por debajo de 0 °C, por lo que las </a:t>
            </a:r>
            <a:r>
              <a:rPr lang="es-ES" sz="2000" b="1" dirty="0">
                <a:latin typeface="Calibri" pitchFamily="34" charset="0"/>
              </a:rPr>
              <a:t>precipitaciones</a:t>
            </a:r>
            <a:r>
              <a:rPr lang="es-ES" sz="2000" dirty="0">
                <a:latin typeface="Calibri" pitchFamily="34" charset="0"/>
              </a:rPr>
              <a:t> acaban ente en </a:t>
            </a:r>
            <a:r>
              <a:rPr lang="es-ES" sz="2000" b="1" dirty="0">
                <a:latin typeface="Calibri" pitchFamily="34" charset="0"/>
              </a:rPr>
              <a:t>forma de nieve</a:t>
            </a:r>
            <a:r>
              <a:rPr lang="es-ES" sz="2000" dirty="0">
                <a:latin typeface="Calibri" pitchFamily="34" charset="0"/>
              </a:rPr>
              <a:t> muchas veces.</a:t>
            </a:r>
            <a:endParaRPr lang="es-ES" sz="2000" dirty="0">
              <a:latin typeface="Calibri" pitchFamily="34" charset="0"/>
              <a:cs typeface="Arial" charset="0"/>
            </a:endParaRPr>
          </a:p>
          <a:p>
            <a:pPr eaLnBrk="0" hangingPunct="0"/>
            <a:endParaRPr lang="es-ES" sz="2000" dirty="0">
              <a:latin typeface="Calibri" pitchFamily="34" charset="0"/>
              <a:cs typeface="Arial" charset="0"/>
            </a:endParaRPr>
          </a:p>
          <a:p>
            <a:pPr eaLnBrk="0" hangingPunct="0"/>
            <a:r>
              <a:rPr lang="es-ES" sz="2000" baseline="30000" dirty="0">
                <a:latin typeface="Calibri" pitchFamily="34" charset="0"/>
              </a:rPr>
              <a:t> </a:t>
            </a:r>
            <a:endParaRPr lang="es-ES" sz="2000" dirty="0">
              <a:latin typeface="Calibri" pitchFamily="34" charset="0"/>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pPr eaLnBrk="0" hangingPunct="0"/>
            <a:r>
              <a:rPr lang="es-ES" sz="2400" dirty="0" smtClean="0">
                <a:latin typeface="Calibri" pitchFamily="34" charset="0"/>
              </a:rPr>
              <a:t>Las características del relieve, del clima y de la vegetación no favorecen, en general, la obtención de recursos económicos. El </a:t>
            </a:r>
            <a:r>
              <a:rPr lang="es-ES" sz="2400" b="1" dirty="0" smtClean="0">
                <a:latin typeface="Calibri" pitchFamily="34" charset="0"/>
              </a:rPr>
              <a:t>relieve dificulta las comunicaciones</a:t>
            </a:r>
            <a:r>
              <a:rPr lang="es-ES" sz="2400" dirty="0" smtClean="0">
                <a:latin typeface="Calibri" pitchFamily="34" charset="0"/>
              </a:rPr>
              <a:t>.</a:t>
            </a:r>
            <a:endParaRPr lang="es-ES" sz="2400" dirty="0" smtClean="0">
              <a:latin typeface="Calibri" pitchFamily="34" charset="0"/>
              <a:cs typeface="Arial" charset="0"/>
            </a:endParaRPr>
          </a:p>
          <a:p>
            <a:pPr eaLnBrk="0" hangingPunct="0"/>
            <a:r>
              <a:rPr lang="es-ES" sz="2400" dirty="0" smtClean="0">
                <a:latin typeface="Calibri" pitchFamily="34" charset="0"/>
              </a:rPr>
              <a:t>El </a:t>
            </a:r>
            <a:r>
              <a:rPr lang="es-ES" sz="2400" b="1" dirty="0" smtClean="0">
                <a:latin typeface="Calibri" pitchFamily="34" charset="0"/>
              </a:rPr>
              <a:t>principal recurso</a:t>
            </a:r>
            <a:r>
              <a:rPr lang="es-ES" sz="2400" dirty="0" smtClean="0">
                <a:latin typeface="Calibri" pitchFamily="34" charset="0"/>
              </a:rPr>
              <a:t> de este paisaje </a:t>
            </a:r>
            <a:r>
              <a:rPr lang="es-ES" sz="2400" b="1" dirty="0" smtClean="0">
                <a:latin typeface="Calibri" pitchFamily="34" charset="0"/>
              </a:rPr>
              <a:t>reside en su belleza</a:t>
            </a:r>
            <a:r>
              <a:rPr lang="es-ES" sz="2400" dirty="0" smtClean="0">
                <a:latin typeface="Calibri" pitchFamily="34" charset="0"/>
              </a:rPr>
              <a:t>, que es la base de un creciente uso </a:t>
            </a:r>
            <a:r>
              <a:rPr lang="es-ES" sz="2400" b="1" dirty="0" smtClean="0">
                <a:latin typeface="Calibri" pitchFamily="34" charset="0"/>
              </a:rPr>
              <a:t>turístico</a:t>
            </a:r>
            <a:r>
              <a:rPr lang="es-ES" sz="2400" dirty="0" smtClean="0">
                <a:latin typeface="Calibri" pitchFamily="34" charset="0"/>
              </a:rPr>
              <a:t>, especialmente en los meses de verano. Esto  tiene un riesgo de </a:t>
            </a:r>
            <a:r>
              <a:rPr lang="es-ES" sz="2400" i="1" dirty="0" smtClean="0">
                <a:latin typeface="Calibri" pitchFamily="34" charset="0"/>
              </a:rPr>
              <a:t>degradación medioambiental</a:t>
            </a:r>
            <a:r>
              <a:rPr lang="es-ES" sz="2400" dirty="0" smtClean="0">
                <a:latin typeface="Calibri" pitchFamily="34" charset="0"/>
              </a:rPr>
              <a:t>, que hace necesario </a:t>
            </a:r>
            <a:r>
              <a:rPr lang="es-ES" sz="2400" b="1" dirty="0" smtClean="0">
                <a:latin typeface="Calibri" pitchFamily="34" charset="0"/>
              </a:rPr>
              <a:t>advertir a los visitantes sobre la importancia de no llevar a cabo actuaciones que perjudiquen al entorno natural</a:t>
            </a:r>
            <a:r>
              <a:rPr lang="es-ES" sz="2400" dirty="0" smtClean="0">
                <a:latin typeface="Calibri" pitchFamily="34" charset="0"/>
              </a:rPr>
              <a:t>, que se encuentra hoy, como parque nacional, dentro de los </a:t>
            </a:r>
            <a:r>
              <a:rPr lang="es-ES" sz="2400" b="1" dirty="0" smtClean="0">
                <a:latin typeface="Calibri" pitchFamily="34" charset="0"/>
              </a:rPr>
              <a:t>espacios naturales protegidos</a:t>
            </a:r>
            <a:r>
              <a:rPr lang="es-ES" sz="2400" dirty="0" smtClean="0">
                <a:latin typeface="Calibri" pitchFamily="34" charset="0"/>
              </a:rPr>
              <a:t>.</a:t>
            </a:r>
            <a:endParaRPr lang="es-ES" sz="2400" dirty="0" smtClean="0">
              <a:latin typeface="Calibri" pitchFamily="34" charset="0"/>
              <a:cs typeface="Arial" charset="0"/>
            </a:endParaRPr>
          </a:p>
          <a:p>
            <a:endParaRPr lang="es-ES" sz="24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s-ES" u="sng" dirty="0" smtClean="0"/>
              <a:t>Ecosistemas : </a:t>
            </a:r>
            <a:r>
              <a:rPr lang="es-ES" dirty="0" smtClean="0"/>
              <a:t>sistema natural que está formado por un conjunto de organismos vivos y el medio físico donde se relacionan.</a:t>
            </a:r>
          </a:p>
          <a:p>
            <a:pPr fontAlgn="auto">
              <a:spcAft>
                <a:spcPts val="0"/>
              </a:spcAft>
              <a:buFont typeface="Arial" pitchFamily="34" charset="0"/>
              <a:buChar char="•"/>
              <a:defRPr/>
            </a:pPr>
            <a:r>
              <a:rPr lang="es-ES" u="sng" dirty="0" smtClean="0"/>
              <a:t>Recolectores : </a:t>
            </a:r>
            <a:r>
              <a:rPr lang="es-ES" dirty="0" smtClean="0"/>
              <a:t>Que recolecta algo o se dedica a hacerlo; que sirve para recolectar alguna cosa.</a:t>
            </a:r>
          </a:p>
          <a:p>
            <a:pPr fontAlgn="auto">
              <a:spcAft>
                <a:spcPts val="0"/>
              </a:spcAft>
              <a:buFont typeface="Arial" pitchFamily="34" charset="0"/>
              <a:buChar char="•"/>
              <a:defRPr/>
            </a:pPr>
            <a:r>
              <a:rPr lang="es-ES" u="sng" dirty="0" smtClean="0"/>
              <a:t>Geomorfología : </a:t>
            </a:r>
            <a:r>
              <a:rPr lang="es-ES" dirty="0" smtClean="0"/>
              <a:t>es la rama de la geografía que estudia la superficie terrestre, la que es resultado de un balance entre procesos constructivos y destructivos, dinámica que se conoce de manera genérica como ciclo geográfico.</a:t>
            </a:r>
          </a:p>
          <a:p>
            <a:pPr fontAlgn="auto">
              <a:spcAft>
                <a:spcPts val="0"/>
              </a:spcAft>
              <a:buFont typeface="Arial" pitchFamily="34" charset="0"/>
              <a:buChar char="•"/>
              <a:defRPr/>
            </a:pPr>
            <a:endParaRPr lang="es-ES" dirty="0" smtClean="0"/>
          </a:p>
        </p:txBody>
      </p:sp>
      <p:sp>
        <p:nvSpPr>
          <p:cNvPr id="4" name="3 Rectángulo"/>
          <p:cNvSpPr/>
          <p:nvPr/>
        </p:nvSpPr>
        <p:spPr>
          <a:xfrm>
            <a:off x="2500298" y="285728"/>
            <a:ext cx="3604578"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s-E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Vocabulario</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85750" y="2357438"/>
            <a:ext cx="6357938" cy="369887"/>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http://www.flickr.com/photos/35442174@N06/4494079223/</a:t>
            </a:r>
          </a:p>
        </p:txBody>
      </p:sp>
      <p:sp>
        <p:nvSpPr>
          <p:cNvPr id="6" name="5 Rectángulo"/>
          <p:cNvSpPr/>
          <p:nvPr/>
        </p:nvSpPr>
        <p:spPr>
          <a:xfrm>
            <a:off x="285750" y="1643063"/>
            <a:ext cx="4327525" cy="369887"/>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http://es.wikipedia.org/wiki/Paisaje_natural</a:t>
            </a:r>
          </a:p>
        </p:txBody>
      </p:sp>
      <p:sp>
        <p:nvSpPr>
          <p:cNvPr id="7" name="6 Rectángulo"/>
          <p:cNvSpPr/>
          <p:nvPr/>
        </p:nvSpPr>
        <p:spPr>
          <a:xfrm>
            <a:off x="285750" y="2714625"/>
            <a:ext cx="6572250" cy="369888"/>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http://algargos.lacoctelera.net/categoria/paisajes-naturales</a:t>
            </a:r>
          </a:p>
        </p:txBody>
      </p:sp>
      <p:sp>
        <p:nvSpPr>
          <p:cNvPr id="8" name="7 Rectángulo"/>
          <p:cNvSpPr/>
          <p:nvPr/>
        </p:nvSpPr>
        <p:spPr>
          <a:xfrm>
            <a:off x="285750" y="3143250"/>
            <a:ext cx="8572500" cy="646113"/>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http://www.librosvivos.net/smtc/pagporformulario.asp?idIdioma=ES&amp;TemaClave=1008&amp;pagina=9&amp;est=4</a:t>
            </a:r>
          </a:p>
        </p:txBody>
      </p:sp>
      <p:sp>
        <p:nvSpPr>
          <p:cNvPr id="9" name="8 Rectángulo"/>
          <p:cNvSpPr/>
          <p:nvPr/>
        </p:nvSpPr>
        <p:spPr>
          <a:xfrm>
            <a:off x="357188" y="5429250"/>
            <a:ext cx="6215062" cy="369888"/>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http://reddeparquesnacionales.mma.es/parques/index.htm</a:t>
            </a:r>
          </a:p>
        </p:txBody>
      </p:sp>
      <p:sp>
        <p:nvSpPr>
          <p:cNvPr id="10" name="9 Rectángulo"/>
          <p:cNvSpPr/>
          <p:nvPr/>
        </p:nvSpPr>
        <p:spPr>
          <a:xfrm>
            <a:off x="285750" y="2000250"/>
            <a:ext cx="7286625" cy="369888"/>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http://www.minube.com/fotos/rincon/15990/87127</a:t>
            </a:r>
          </a:p>
        </p:txBody>
      </p:sp>
      <p:sp>
        <p:nvSpPr>
          <p:cNvPr id="11" name="10 Rectángulo"/>
          <p:cNvSpPr/>
          <p:nvPr/>
        </p:nvSpPr>
        <p:spPr>
          <a:xfrm>
            <a:off x="285750" y="1214438"/>
            <a:ext cx="7143750" cy="369887"/>
          </a:xfrm>
          <a:prstGeom prst="rect">
            <a:avLst/>
          </a:prstGeom>
        </p:spPr>
        <p:txBody>
          <a:bodyPr>
            <a:spAutoFit/>
          </a:bodyPr>
          <a:lstStyle/>
          <a:p>
            <a:pPr fontAlgn="auto">
              <a:spcBef>
                <a:spcPts val="0"/>
              </a:spcBef>
              <a:spcAft>
                <a:spcPts val="0"/>
              </a:spcAft>
              <a:defRPr/>
            </a:pPr>
            <a:r>
              <a:rPr lang="es-ES" dirty="0">
                <a:solidFill>
                  <a:schemeClr val="accent2">
                    <a:lumMod val="10000"/>
                  </a:schemeClr>
                </a:solidFill>
                <a:latin typeface="+mn-lt"/>
              </a:rPr>
              <a:t>http://www.geoturismo.es/?contenido=foto&amp;ruta=45&amp;foto=357</a:t>
            </a:r>
          </a:p>
        </p:txBody>
      </p:sp>
      <p:sp>
        <p:nvSpPr>
          <p:cNvPr id="131080" name="2 Marcador de contenido"/>
          <p:cNvSpPr txBox="1">
            <a:spLocks/>
          </p:cNvSpPr>
          <p:nvPr/>
        </p:nvSpPr>
        <p:spPr bwMode="auto">
          <a:xfrm>
            <a:off x="357188" y="3786188"/>
            <a:ext cx="8329612" cy="1857375"/>
          </a:xfrm>
          <a:prstGeom prst="rect">
            <a:avLst/>
          </a:prstGeom>
          <a:noFill/>
          <a:ln w="9525">
            <a:noFill/>
            <a:miter lim="800000"/>
            <a:headEnd/>
            <a:tailEnd/>
          </a:ln>
        </p:spPr>
        <p:txBody>
          <a:bodyPr/>
          <a:lstStyle/>
          <a:p>
            <a:pPr marL="342900" indent="-342900">
              <a:spcBef>
                <a:spcPct val="20000"/>
              </a:spcBef>
            </a:pPr>
            <a:r>
              <a:rPr lang="es-ES">
                <a:solidFill>
                  <a:srgbClr val="002060"/>
                </a:solidFill>
                <a:latin typeface="Calibri" pitchFamily="34" charset="0"/>
              </a:rPr>
              <a:t>http://www.google.es/imghp?hl=es&amp;tab=wi</a:t>
            </a:r>
          </a:p>
          <a:p>
            <a:pPr marL="342900" indent="-342900">
              <a:spcBef>
                <a:spcPct val="20000"/>
              </a:spcBef>
            </a:pPr>
            <a:r>
              <a:rPr lang="fr-FR">
                <a:solidFill>
                  <a:srgbClr val="002060"/>
                </a:solidFill>
                <a:latin typeface="Calibri" pitchFamily="34" charset="0"/>
              </a:rPr>
              <a:t>http://ficus.pntic.mec.es/ibus0001/rural/factores.html</a:t>
            </a:r>
            <a:endParaRPr lang="es-ES">
              <a:solidFill>
                <a:srgbClr val="002060"/>
              </a:solidFill>
              <a:latin typeface="Calibri" pitchFamily="34" charset="0"/>
            </a:endParaRPr>
          </a:p>
          <a:p>
            <a:pPr marL="342900" indent="-342900">
              <a:spcBef>
                <a:spcPct val="20000"/>
              </a:spcBef>
            </a:pPr>
            <a:r>
              <a:rPr lang="fr-FR">
                <a:solidFill>
                  <a:srgbClr val="002060"/>
                </a:solidFill>
                <a:latin typeface="Calibri" pitchFamily="34" charset="0"/>
              </a:rPr>
              <a:t>http://personales.ya.com/racadiz/ejercicios_geografia_humana.html</a:t>
            </a:r>
            <a:endParaRPr lang="es-ES">
              <a:solidFill>
                <a:srgbClr val="002060"/>
              </a:solidFill>
              <a:latin typeface="Calibri" pitchFamily="34" charset="0"/>
            </a:endParaRPr>
          </a:p>
          <a:p>
            <a:pPr marL="342900" indent="-342900">
              <a:spcBef>
                <a:spcPct val="20000"/>
              </a:spcBef>
            </a:pPr>
            <a:r>
              <a:rPr lang="es-ES">
                <a:solidFill>
                  <a:srgbClr val="002060"/>
                </a:solidFill>
                <a:latin typeface="Calibri" pitchFamily="34" charset="0"/>
              </a:rPr>
              <a:t>http://www.slideshare.net/gondomar/influencia-del-medio-en-la-actividad-humana</a:t>
            </a:r>
          </a:p>
          <a:p>
            <a:pPr marL="342900" indent="-342900">
              <a:spcBef>
                <a:spcPct val="20000"/>
              </a:spcBef>
            </a:pPr>
            <a:r>
              <a:rPr lang="es-ES">
                <a:solidFill>
                  <a:srgbClr val="002060"/>
                </a:solidFill>
                <a:latin typeface="Calibri" pitchFamily="34" charset="0"/>
              </a:rPr>
              <a:t>http://www.slideshare.net/sergisanchiz/tema-04-b-medio-y-actividad-humanappt</a:t>
            </a:r>
          </a:p>
        </p:txBody>
      </p:sp>
      <p:sp>
        <p:nvSpPr>
          <p:cNvPr id="14" name="13 Rectángulo"/>
          <p:cNvSpPr/>
          <p:nvPr/>
        </p:nvSpPr>
        <p:spPr>
          <a:xfrm>
            <a:off x="2425044" y="0"/>
            <a:ext cx="4147610"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s-ES" sz="54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5. Bibliografía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71604" y="285728"/>
            <a:ext cx="5938292" cy="923330"/>
          </a:xfrm>
          <a:prstGeom prst="rect">
            <a:avLst/>
          </a:prstGeom>
          <a:noFill/>
        </p:spPr>
        <p:txBody>
          <a:bodyPr wrap="none">
            <a:spAutoFit/>
          </a:bodyPr>
          <a:lstStyle/>
          <a:p>
            <a:pPr algn="ctr" fontAlgn="auto">
              <a:spcBef>
                <a:spcPts val="0"/>
              </a:spcBef>
              <a:spcAft>
                <a:spcPts val="0"/>
              </a:spcAft>
              <a:defRPr/>
            </a:pPr>
            <a:r>
              <a:rPr lang="es-ES" sz="5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Parques Nacionales </a:t>
            </a:r>
          </a:p>
        </p:txBody>
      </p:sp>
      <p:pic>
        <p:nvPicPr>
          <p:cNvPr id="59394" name="4 Imagen" descr="PARQUES_NACIONALES.png"/>
          <p:cNvPicPr>
            <a:picLocks noChangeAspect="1"/>
          </p:cNvPicPr>
          <p:nvPr/>
        </p:nvPicPr>
        <p:blipFill>
          <a:blip r:embed="rId2" cstate="print"/>
          <a:srcRect/>
          <a:stretch>
            <a:fillRect/>
          </a:stretch>
        </p:blipFill>
        <p:spPr bwMode="auto">
          <a:xfrm>
            <a:off x="3214688" y="1285875"/>
            <a:ext cx="5594350" cy="5143500"/>
          </a:xfrm>
          <a:prstGeom prst="rect">
            <a:avLst/>
          </a:prstGeom>
          <a:noFill/>
          <a:ln w="9525">
            <a:noFill/>
            <a:miter lim="800000"/>
            <a:headEnd/>
            <a:tailEnd/>
          </a:ln>
        </p:spPr>
      </p:pic>
      <p:sp>
        <p:nvSpPr>
          <p:cNvPr id="6" name="5 Rectángulo"/>
          <p:cNvSpPr/>
          <p:nvPr/>
        </p:nvSpPr>
        <p:spPr>
          <a:xfrm>
            <a:off x="285750" y="1500188"/>
            <a:ext cx="2928938" cy="4708525"/>
          </a:xfrm>
          <a:prstGeom prst="rect">
            <a:avLst/>
          </a:prstGeom>
        </p:spPr>
        <p:txBody>
          <a:bodyPr>
            <a:spAutoFit/>
          </a:bodyPr>
          <a:lstStyle/>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Picos de Europa.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Islas Atlánticas de Galicia.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Ordesa y Monte Perdido.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Aigüestortes i Estany de Sant    Maurici.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Archipiélago de Cabrera.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Cabañeros.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Tablas de Daimiel.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Archipiélago de Cabrera.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Sierra Nevada.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Doñana.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Caldera de Taburiente.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Garajonay.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Teide. </a:t>
            </a:r>
          </a:p>
          <a:p>
            <a:pPr fontAlgn="auto">
              <a:spcBef>
                <a:spcPts val="0"/>
              </a:spcBef>
              <a:spcAft>
                <a:spcPts val="0"/>
              </a:spcAft>
              <a:buFont typeface="Arial" pitchFamily="34" charset="0"/>
              <a:buChar char="•"/>
              <a:defRPr/>
            </a:pPr>
            <a:r>
              <a:rPr lang="es-ES" sz="2000" dirty="0">
                <a:solidFill>
                  <a:schemeClr val="accent2">
                    <a:lumMod val="10000"/>
                  </a:schemeClr>
                </a:solidFill>
                <a:latin typeface="+mn-lt"/>
              </a:rPr>
              <a:t>Timanfaya.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2 Rectángulo"/>
          <p:cNvSpPr>
            <a:spLocks noChangeArrowheads="1"/>
          </p:cNvSpPr>
          <p:nvPr/>
        </p:nvSpPr>
        <p:spPr bwMode="auto">
          <a:xfrm>
            <a:off x="285750" y="285750"/>
            <a:ext cx="8429625" cy="5554663"/>
          </a:xfrm>
          <a:prstGeom prst="rect">
            <a:avLst/>
          </a:prstGeom>
          <a:noFill/>
          <a:ln w="9525">
            <a:noFill/>
            <a:miter lim="800000"/>
            <a:headEnd/>
            <a:tailEnd/>
          </a:ln>
        </p:spPr>
        <p:txBody>
          <a:bodyPr>
            <a:spAutoFit/>
          </a:bodyPr>
          <a:lstStyle/>
          <a:p>
            <a:pPr marL="174625" indent="-174625">
              <a:spcAft>
                <a:spcPct val="25000"/>
              </a:spcAft>
              <a:buFontTx/>
              <a:buChar char="•"/>
            </a:pPr>
            <a:r>
              <a:rPr lang="es-ES" sz="2000">
                <a:latin typeface="Calibri" pitchFamily="34" charset="0"/>
              </a:rPr>
              <a:t>Abascal Altuzarra, F. </a:t>
            </a:r>
            <a:r>
              <a:rPr lang="es-ES" sz="2000" i="1">
                <a:latin typeface="Calibri" pitchFamily="34" charset="0"/>
              </a:rPr>
              <a:t>et al.</a:t>
            </a:r>
            <a:r>
              <a:rPr lang="es-ES" sz="2000">
                <a:latin typeface="Calibri" pitchFamily="34" charset="0"/>
              </a:rPr>
              <a:t>, </a:t>
            </a:r>
            <a:r>
              <a:rPr lang="es-ES" sz="2000" i="1">
                <a:latin typeface="Calibri" pitchFamily="34" charset="0"/>
              </a:rPr>
              <a:t>Geografía</a:t>
            </a:r>
            <a:r>
              <a:rPr lang="es-ES" sz="2000">
                <a:latin typeface="Calibri" pitchFamily="34" charset="0"/>
              </a:rPr>
              <a:t>, Santillana, 2009.</a:t>
            </a:r>
          </a:p>
          <a:p>
            <a:pPr marL="174625" indent="-174625">
              <a:spcAft>
                <a:spcPct val="25000"/>
              </a:spcAft>
              <a:buFontTx/>
              <a:buChar char="•"/>
            </a:pPr>
            <a:r>
              <a:rPr lang="es-ES" sz="2000">
                <a:latin typeface="Calibri" pitchFamily="34" charset="0"/>
              </a:rPr>
              <a:t>http://www.agefotostock.com/en/Stock-Images/Low-Budget-Royalty-Free/ESY-000551887</a:t>
            </a:r>
          </a:p>
          <a:p>
            <a:pPr marL="174625" indent="-174625">
              <a:spcAft>
                <a:spcPct val="25000"/>
              </a:spcAft>
              <a:buFontTx/>
              <a:buChar char="•"/>
            </a:pPr>
            <a:r>
              <a:rPr lang="es-ES" sz="2000">
                <a:latin typeface="Calibri" pitchFamily="34" charset="0"/>
              </a:rPr>
              <a:t>Buzo Sánchez, I., </a:t>
            </a:r>
            <a:r>
              <a:rPr lang="es-ES" sz="2000" i="1">
                <a:latin typeface="Calibri" pitchFamily="34" charset="0"/>
                <a:hlinkClick r:id="rId2"/>
              </a:rPr>
              <a:t>Recursos de Ciencias Sociales, Geografía e Historia </a:t>
            </a:r>
            <a:r>
              <a:rPr lang="es-ES" sz="2000">
                <a:latin typeface="Calibri" pitchFamily="34" charset="0"/>
              </a:rPr>
              <a:t>(web)</a:t>
            </a:r>
          </a:p>
          <a:p>
            <a:pPr marL="174625" indent="-174625">
              <a:spcAft>
                <a:spcPct val="25000"/>
              </a:spcAft>
              <a:buFontTx/>
              <a:buChar char="•"/>
            </a:pPr>
            <a:r>
              <a:rPr lang="es-ES" sz="2000">
                <a:latin typeface="Calibri" pitchFamily="34" charset="0"/>
              </a:rPr>
              <a:t>Calvente, L., </a:t>
            </a:r>
            <a:r>
              <a:rPr lang="es-ES" sz="2000" i="1">
                <a:latin typeface="Calibri" pitchFamily="34" charset="0"/>
                <a:hlinkClick r:id="rId3"/>
              </a:rPr>
              <a:t>Banco de fotografías e imágenes de montaña, paisaje y turismo de la Comunidad Valenciana y España</a:t>
            </a:r>
            <a:endParaRPr lang="es-ES" sz="2000">
              <a:latin typeface="Calibri" pitchFamily="34" charset="0"/>
            </a:endParaRPr>
          </a:p>
          <a:p>
            <a:pPr marL="174625" indent="-174625">
              <a:spcAft>
                <a:spcPct val="25000"/>
              </a:spcAft>
              <a:buFontTx/>
              <a:buChar char="•"/>
            </a:pPr>
            <a:r>
              <a:rPr lang="es-ES_tradnl" sz="2000">
                <a:latin typeface="Calibri" pitchFamily="34" charset="0"/>
              </a:rPr>
              <a:t>Colmenero Vicente, P., </a:t>
            </a:r>
            <a:r>
              <a:rPr lang="es-ES_tradnl" sz="2000" i="1">
                <a:latin typeface="Calibri" pitchFamily="34" charset="0"/>
                <a:hlinkClick r:id="rId4"/>
              </a:rPr>
              <a:t>Página personal de Pedro Colmenero</a:t>
            </a:r>
            <a:endParaRPr lang="es-ES_tradnl" sz="2000" i="1">
              <a:latin typeface="Calibri" pitchFamily="34" charset="0"/>
            </a:endParaRPr>
          </a:p>
          <a:p>
            <a:pPr marL="174625" indent="-174625">
              <a:spcAft>
                <a:spcPct val="25000"/>
              </a:spcAft>
              <a:buFontTx/>
              <a:buChar char="•"/>
            </a:pPr>
            <a:r>
              <a:rPr lang="es-ES" sz="2000">
                <a:latin typeface="Calibri" pitchFamily="34" charset="0"/>
              </a:rPr>
              <a:t>Del Pozo, J., </a:t>
            </a:r>
            <a:r>
              <a:rPr lang="es-ES" sz="2000" i="1">
                <a:latin typeface="Calibri" pitchFamily="34" charset="0"/>
                <a:hlinkClick r:id="rId5"/>
              </a:rPr>
              <a:t>Geografía de España</a:t>
            </a:r>
            <a:r>
              <a:rPr lang="es-ES" sz="2000" i="1">
                <a:latin typeface="Calibri" pitchFamily="34" charset="0"/>
              </a:rPr>
              <a:t> </a:t>
            </a:r>
            <a:r>
              <a:rPr lang="es-ES" sz="2000">
                <a:latin typeface="Calibri" pitchFamily="34" charset="0"/>
              </a:rPr>
              <a:t>(blog), </a:t>
            </a:r>
            <a:endParaRPr lang="es-ES_tradnl" sz="2000">
              <a:latin typeface="Calibri" pitchFamily="34" charset="0"/>
            </a:endParaRPr>
          </a:p>
          <a:p>
            <a:pPr marL="174625" indent="-174625">
              <a:spcAft>
                <a:spcPct val="25000"/>
              </a:spcAft>
              <a:buFontTx/>
              <a:buChar char="•"/>
            </a:pPr>
            <a:r>
              <a:rPr lang="es-ES" sz="2000" i="1">
                <a:latin typeface="Calibri" pitchFamily="34" charset="0"/>
                <a:hlinkClick r:id="rId6"/>
              </a:rPr>
              <a:t>Estrabón. Geografía de España </a:t>
            </a:r>
            <a:r>
              <a:rPr lang="es-ES" sz="2000">
                <a:latin typeface="Calibri" pitchFamily="34" charset="0"/>
              </a:rPr>
              <a:t>(web)</a:t>
            </a:r>
          </a:p>
          <a:p>
            <a:pPr marL="174625" indent="-174625">
              <a:spcAft>
                <a:spcPct val="25000"/>
              </a:spcAft>
              <a:buFontTx/>
              <a:buChar char="•"/>
            </a:pPr>
            <a:r>
              <a:rPr lang="es-ES" sz="2000">
                <a:latin typeface="Calibri" pitchFamily="34" charset="0"/>
              </a:rPr>
              <a:t>García, A., Algargos, </a:t>
            </a:r>
            <a:r>
              <a:rPr lang="es-ES" sz="2000" i="1">
                <a:latin typeface="Calibri" pitchFamily="34" charset="0"/>
                <a:hlinkClick r:id="rId7"/>
              </a:rPr>
              <a:t>Geografía España. Materiales didácticos para la Geografía</a:t>
            </a:r>
            <a:endParaRPr lang="es-ES" sz="2000" i="1">
              <a:latin typeface="Calibri" pitchFamily="34" charset="0"/>
            </a:endParaRPr>
          </a:p>
          <a:p>
            <a:pPr marL="174625" indent="-174625">
              <a:spcAft>
                <a:spcPct val="25000"/>
              </a:spcAft>
              <a:buFontTx/>
              <a:buChar char="•"/>
            </a:pPr>
            <a:r>
              <a:rPr lang="es-ES" sz="2000">
                <a:latin typeface="Calibri" pitchFamily="34" charset="0"/>
              </a:rPr>
              <a:t>García, A.,</a:t>
            </a:r>
            <a:r>
              <a:rPr lang="es-ES" sz="2000" i="1">
                <a:latin typeface="Calibri" pitchFamily="34" charset="0"/>
              </a:rPr>
              <a:t> </a:t>
            </a:r>
            <a:r>
              <a:rPr lang="es-ES" sz="2000">
                <a:latin typeface="Calibri" pitchFamily="34" charset="0"/>
              </a:rPr>
              <a:t>www.slideshare.net/algargos</a:t>
            </a:r>
          </a:p>
          <a:p>
            <a:pPr marL="174625" indent="-174625">
              <a:spcAft>
                <a:spcPct val="25000"/>
              </a:spcAft>
              <a:buFontTx/>
              <a:buChar char="•"/>
            </a:pPr>
            <a:r>
              <a:rPr lang="es-ES" sz="2000">
                <a:latin typeface="Calibri" pitchFamily="34" charset="0"/>
              </a:rPr>
              <a:t>Gutiérrez Baena, S.</a:t>
            </a:r>
            <a:r>
              <a:rPr lang="es-ES" sz="2000" i="1">
                <a:latin typeface="Calibri" pitchFamily="34" charset="0"/>
              </a:rPr>
              <a:t>, </a:t>
            </a:r>
            <a:r>
              <a:rPr lang="es-ES" sz="2000" i="1">
                <a:latin typeface="Calibri" pitchFamily="34" charset="0"/>
                <a:hlinkClick r:id="rId8"/>
              </a:rPr>
              <a:t>Geografía de España</a:t>
            </a:r>
            <a:r>
              <a:rPr lang="es-ES" sz="2000">
                <a:latin typeface="Calibri" pitchFamily="34" charset="0"/>
              </a:rPr>
              <a:t> (web)</a:t>
            </a:r>
          </a:p>
          <a:p>
            <a:pPr marL="174625" indent="-174625">
              <a:spcAft>
                <a:spcPct val="25000"/>
              </a:spcAft>
              <a:buFontTx/>
              <a:buChar char="•"/>
            </a:pPr>
            <a:r>
              <a:rPr lang="es-ES_tradnl" sz="2000">
                <a:latin typeface="Calibri" pitchFamily="34" charset="0"/>
              </a:rPr>
              <a:t>Muñoz Delgado, Mª C., </a:t>
            </a:r>
            <a:r>
              <a:rPr lang="es-ES_tradnl" sz="2000" i="1">
                <a:latin typeface="Calibri" pitchFamily="34" charset="0"/>
              </a:rPr>
              <a:t>Geografía</a:t>
            </a:r>
            <a:r>
              <a:rPr lang="es-ES_tradnl" sz="2000">
                <a:latin typeface="Calibri" pitchFamily="34" charset="0"/>
              </a:rPr>
              <a:t>, Anaya, 2003 y 2009.</a:t>
            </a:r>
          </a:p>
          <a:p>
            <a:pPr marL="174625" indent="-174625">
              <a:spcAft>
                <a:spcPct val="25000"/>
              </a:spcAft>
              <a:buFontTx/>
              <a:buChar char="•"/>
            </a:pPr>
            <a:r>
              <a:rPr lang="es-ES_tradnl" sz="2000" i="1">
                <a:latin typeface="Calibri" pitchFamily="34" charset="0"/>
                <a:hlinkClick r:id="rId9" action="ppaction://hlinkfile"/>
              </a:rPr>
              <a:t>Wikipedia</a:t>
            </a:r>
            <a:endParaRPr lang="es-ES" sz="2000" i="1">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4714875" y="357188"/>
            <a:ext cx="4067175" cy="1016000"/>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Parque Nacional Garajonay  </a:t>
            </a:r>
          </a:p>
          <a:p>
            <a:pPr fontAlgn="auto">
              <a:spcBef>
                <a:spcPts val="0"/>
              </a:spcBef>
              <a:spcAft>
                <a:spcPts val="0"/>
              </a:spcAft>
              <a:defRPr/>
            </a:pPr>
            <a:r>
              <a:rPr lang="es-ES" sz="2000" dirty="0">
                <a:solidFill>
                  <a:schemeClr val="accent2">
                    <a:lumMod val="10000"/>
                  </a:schemeClr>
                </a:solidFill>
                <a:latin typeface="+mn-lt"/>
              </a:rPr>
              <a:t>uno de los bosques más importantes </a:t>
            </a:r>
          </a:p>
          <a:p>
            <a:pPr fontAlgn="auto">
              <a:spcBef>
                <a:spcPts val="0"/>
              </a:spcBef>
              <a:spcAft>
                <a:spcPts val="0"/>
              </a:spcAft>
              <a:defRPr/>
            </a:pPr>
            <a:r>
              <a:rPr lang="es-ES" sz="2000" dirty="0">
                <a:solidFill>
                  <a:schemeClr val="accent2">
                    <a:lumMod val="10000"/>
                  </a:schemeClr>
                </a:solidFill>
                <a:latin typeface="+mn-lt"/>
              </a:rPr>
              <a:t>en las Islas Canarias</a:t>
            </a:r>
          </a:p>
        </p:txBody>
      </p:sp>
      <p:pic>
        <p:nvPicPr>
          <p:cNvPr id="38916" name="Picture 4" descr="parque-nacional-de-timanfaya"/>
          <p:cNvPicPr>
            <a:picLocks noChangeAspect="1" noChangeArrowheads="1"/>
          </p:cNvPicPr>
          <p:nvPr/>
        </p:nvPicPr>
        <p:blipFill>
          <a:blip r:embed="rId2" cstate="print"/>
          <a:srcRect/>
          <a:stretch>
            <a:fillRect/>
          </a:stretch>
        </p:blipFill>
        <p:spPr bwMode="auto">
          <a:xfrm>
            <a:off x="4714876" y="3571876"/>
            <a:ext cx="4071966" cy="3000396"/>
          </a:xfrm>
          <a:prstGeom prst="rect">
            <a:avLst/>
          </a:prstGeom>
          <a:ln w="228600" cap="sq" cmpd="thickThin">
            <a:solidFill>
              <a:srgbClr val="000000"/>
            </a:solidFill>
            <a:prstDash val="solid"/>
            <a:miter lim="800000"/>
          </a:ln>
          <a:effectLst>
            <a:innerShdw blurRad="76200">
              <a:srgbClr val="000000"/>
            </a:innerShdw>
          </a:effectLst>
        </p:spPr>
      </p:pic>
      <p:sp>
        <p:nvSpPr>
          <p:cNvPr id="7" name="6 CuadroTexto"/>
          <p:cNvSpPr txBox="1"/>
          <p:nvPr/>
        </p:nvSpPr>
        <p:spPr>
          <a:xfrm>
            <a:off x="714375" y="5643563"/>
            <a:ext cx="3517900" cy="708025"/>
          </a:xfrm>
          <a:prstGeom prst="rect">
            <a:avLst/>
          </a:prstGeom>
          <a:noFill/>
          <a:ln>
            <a:solidFill>
              <a:schemeClr val="accent2">
                <a:lumMod val="10000"/>
              </a:schemeClr>
            </a:solidFill>
          </a:ln>
        </p:spPr>
        <p:txBody>
          <a:bodyPr wrap="none">
            <a:spAutoFit/>
          </a:bodyPr>
          <a:lstStyle/>
          <a:p>
            <a:pPr fontAlgn="auto">
              <a:spcBef>
                <a:spcPts val="0"/>
              </a:spcBef>
              <a:spcAft>
                <a:spcPts val="0"/>
              </a:spcAft>
              <a:defRPr/>
            </a:pPr>
            <a:r>
              <a:rPr lang="es-ES" sz="2000" dirty="0">
                <a:solidFill>
                  <a:schemeClr val="accent2">
                    <a:lumMod val="10000"/>
                  </a:schemeClr>
                </a:solidFill>
                <a:latin typeface="+mn-lt"/>
              </a:rPr>
              <a:t>Parque Nacional  Timanfaya, en </a:t>
            </a:r>
          </a:p>
          <a:p>
            <a:pPr fontAlgn="auto">
              <a:spcBef>
                <a:spcPts val="0"/>
              </a:spcBef>
              <a:spcAft>
                <a:spcPts val="0"/>
              </a:spcAft>
              <a:defRPr/>
            </a:pPr>
            <a:r>
              <a:rPr lang="es-ES" sz="2000" dirty="0">
                <a:solidFill>
                  <a:schemeClr val="accent2">
                    <a:lumMod val="10000"/>
                  </a:schemeClr>
                </a:solidFill>
                <a:latin typeface="+mn-lt"/>
              </a:rPr>
              <a:t>Lanzarote</a:t>
            </a:r>
          </a:p>
        </p:txBody>
      </p:sp>
      <p:pic>
        <p:nvPicPr>
          <p:cNvPr id="38918" name="Picture 6" descr="http://sobrecanarias.com/wp-content/uploads/2008/07/garajonay-y-teide.jpg"/>
          <p:cNvPicPr>
            <a:picLocks noChangeAspect="1" noChangeArrowheads="1"/>
          </p:cNvPicPr>
          <p:nvPr/>
        </p:nvPicPr>
        <p:blipFill>
          <a:blip r:embed="rId3" cstate="print"/>
          <a:srcRect/>
          <a:stretch>
            <a:fillRect/>
          </a:stretch>
        </p:blipFill>
        <p:spPr bwMode="auto">
          <a:xfrm>
            <a:off x="285720" y="285728"/>
            <a:ext cx="4095778" cy="307183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pel">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1_Tema de Office">
  <a:themeElements>
    <a:clrScheme name="Personalizado 5">
      <a:dk1>
        <a:srgbClr val="F2DCDB"/>
      </a:dk1>
      <a:lt1>
        <a:srgbClr val="D99694"/>
      </a:lt1>
      <a:dk2>
        <a:srgbClr val="953734"/>
      </a:dk2>
      <a:lt2>
        <a:srgbClr val="953734"/>
      </a:lt2>
      <a:accent1>
        <a:srgbClr val="D99694"/>
      </a:accent1>
      <a:accent2>
        <a:srgbClr val="D99694"/>
      </a:accent2>
      <a:accent3>
        <a:srgbClr val="953734"/>
      </a:accent3>
      <a:accent4>
        <a:srgbClr val="632423"/>
      </a:accent4>
      <a:accent5>
        <a:srgbClr val="FF0000"/>
      </a:accent5>
      <a:accent6>
        <a:srgbClr val="FF0000"/>
      </a:accent6>
      <a:hlink>
        <a:srgbClr val="C00000"/>
      </a:hlink>
      <a:folHlink>
        <a:srgbClr val="D9969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831</TotalTime>
  <Words>2819</Words>
  <Application>Microsoft Office PowerPoint</Application>
  <PresentationFormat>Presentación en pantalla (4:3)</PresentationFormat>
  <Paragraphs>297</Paragraphs>
  <Slides>80</Slides>
  <Notes>1</Notes>
  <HiddenSlides>0</HiddenSlides>
  <MMClips>0</MMClips>
  <ScaleCrop>false</ScaleCrop>
  <HeadingPairs>
    <vt:vector size="4" baseType="variant">
      <vt:variant>
        <vt:lpstr>Tema</vt:lpstr>
      </vt:variant>
      <vt:variant>
        <vt:i4>4</vt:i4>
      </vt:variant>
      <vt:variant>
        <vt:lpstr>Títulos de diapositiva</vt:lpstr>
      </vt:variant>
      <vt:variant>
        <vt:i4>80</vt:i4>
      </vt:variant>
    </vt:vector>
  </HeadingPairs>
  <TitlesOfParts>
    <vt:vector size="84" baseType="lpstr">
      <vt:lpstr>Tema de Office</vt:lpstr>
      <vt:lpstr>Papel</vt:lpstr>
      <vt:lpstr>1_Tema de Office</vt:lpstr>
      <vt:lpstr>2_Tema de Office</vt:lpstr>
      <vt:lpstr>LOS PAISAJES NATURALES  Y LAS INTERRELACIONES NATURALEZA-SOCIEDAD</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I) Todos estos componentes son recursos de los que el hombre se beneficia:</vt:lpstr>
      <vt:lpstr>Diapositiva 27</vt:lpstr>
      <vt:lpstr>Diapositiva 28</vt:lpstr>
      <vt:lpstr>2. El relieve</vt:lpstr>
      <vt:lpstr>Diapositiva 30</vt:lpstr>
      <vt:lpstr>Diapositiva 31</vt:lpstr>
      <vt:lpstr>Diapositiva 32</vt:lpstr>
      <vt:lpstr> 3.El clima </vt:lpstr>
      <vt:lpstr>Diapositiva 34</vt:lpstr>
      <vt:lpstr>Diapositiva 35</vt:lpstr>
      <vt:lpstr>Diapositiva 36</vt:lpstr>
      <vt:lpstr>Diapositiva 37</vt:lpstr>
      <vt:lpstr> 4.La vegetación </vt:lpstr>
      <vt:lpstr>Diapositiva 39</vt:lpstr>
      <vt:lpstr>Diapositiva 40</vt:lpstr>
      <vt:lpstr>5.El suelo </vt:lpstr>
      <vt:lpstr>Diapositiva 42</vt:lpstr>
      <vt:lpstr>Pero el medio ambiente no solo ofrece recursos, también provoca catástrofes. </vt:lpstr>
      <vt:lpstr> II) Los riesgos naturales</vt:lpstr>
      <vt:lpstr>Diapositiva 45</vt:lpstr>
      <vt:lpstr>Diapositiva 46</vt:lpstr>
      <vt:lpstr>Diapositiva 47</vt:lpstr>
      <vt:lpstr>2) Origen climático </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PAISAJES NATURALES</dc:title>
  <dc:creator>Vir</dc:creator>
  <cp:lastModifiedBy>Propietario</cp:lastModifiedBy>
  <cp:revision>88</cp:revision>
  <dcterms:created xsi:type="dcterms:W3CDTF">2011-05-21T10:39:40Z</dcterms:created>
  <dcterms:modified xsi:type="dcterms:W3CDTF">2011-05-27T11:50:53Z</dcterms:modified>
</cp:coreProperties>
</file>