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95" r:id="rId26"/>
    <p:sldId id="296" r:id="rId27"/>
    <p:sldId id="281" r:id="rId28"/>
    <p:sldId id="297" r:id="rId29"/>
    <p:sldId id="282" r:id="rId30"/>
    <p:sldId id="283" r:id="rId31"/>
    <p:sldId id="289" r:id="rId32"/>
    <p:sldId id="298" r:id="rId33"/>
    <p:sldId id="290" r:id="rId34"/>
    <p:sldId id="299" r:id="rId35"/>
    <p:sldId id="291" r:id="rId36"/>
    <p:sldId id="292" r:id="rId37"/>
    <p:sldId id="293" r:id="rId38"/>
    <p:sldId id="301" r:id="rId39"/>
    <p:sldId id="300" r:id="rId40"/>
    <p:sldId id="294" r:id="rId41"/>
    <p:sldId id="302" r:id="rId42"/>
    <p:sldId id="284" r:id="rId43"/>
    <p:sldId id="285" r:id="rId44"/>
    <p:sldId id="303" r:id="rId45"/>
    <p:sldId id="286" r:id="rId46"/>
    <p:sldId id="287" r:id="rId47"/>
    <p:sldId id="288" r:id="rId48"/>
    <p:sldId id="304" r:id="rId49"/>
    <p:sldId id="305" r:id="rId50"/>
    <p:sldId id="306" r:id="rId51"/>
    <p:sldId id="309" r:id="rId52"/>
    <p:sldId id="307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iesdrfdezsantana.juntaextremadura.net/web/departamentos/ccss/paisajes/paisajextre/terrazas.htm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Geografía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Tema II: El relieve de España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087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Formación de la península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Era Primaria</a:t>
            </a:r>
          </a:p>
          <a:p>
            <a:r>
              <a:rPr lang="es-ES" dirty="0" smtClean="0"/>
              <a:t>Era Secundaria</a:t>
            </a:r>
          </a:p>
          <a:p>
            <a:r>
              <a:rPr lang="es-ES" dirty="0" smtClean="0"/>
              <a:t>Era Terciaria</a:t>
            </a:r>
          </a:p>
          <a:p>
            <a:r>
              <a:rPr lang="es-ES" dirty="0" smtClean="0"/>
              <a:t>Era Cuaternaria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315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Era Primaria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400 millones de años de formación</a:t>
            </a:r>
          </a:p>
          <a:p>
            <a:r>
              <a:rPr lang="es-ES" dirty="0" smtClean="0"/>
              <a:t>Se crea el zócalo español, un bloque duro de roca silícea rodeado de tierra por todas partes, teniendo al sur el zócalo africano, y al noreste el zócalo europeo</a:t>
            </a:r>
          </a:p>
          <a:p>
            <a:r>
              <a:rPr lang="es-ES" dirty="0" smtClean="0"/>
              <a:t>Inclinado hacia el </a:t>
            </a:r>
            <a:r>
              <a:rPr lang="es-ES" dirty="0" err="1" smtClean="0"/>
              <a:t>Mediterraneo</a:t>
            </a:r>
            <a:r>
              <a:rPr lang="es-ES" dirty="0" smtClean="0"/>
              <a:t>, por lo que los ríos desembocarán allí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076" y="2133600"/>
            <a:ext cx="5172554" cy="42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6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Era Secundaria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Periodo tranquilo caracterizado por procesos de erosión y sedimentación</a:t>
            </a:r>
          </a:p>
          <a:p>
            <a:r>
              <a:rPr lang="es-ES" dirty="0" smtClean="0"/>
              <a:t>Los ríos erosionan los materiales y los depositan en el “antiguo Mediterráneo” de arena</a:t>
            </a:r>
          </a:p>
          <a:p>
            <a:r>
              <a:rPr lang="es-ES" dirty="0" smtClean="0"/>
              <a:t>Esto creará capas, que se solidifican creando un tipo de roca, la roca caliza mucho más blanda que la silícea.</a:t>
            </a:r>
          </a:p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17236" y="1003478"/>
            <a:ext cx="3465412" cy="25990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76" y="4246963"/>
            <a:ext cx="2078209" cy="17970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435" y="4246963"/>
            <a:ext cx="2434376" cy="182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Era Terciaria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Grandes movimientos de tierra hace 68 millones de años</a:t>
            </a:r>
          </a:p>
          <a:p>
            <a:r>
              <a:rPr lang="es-ES" dirty="0" smtClean="0"/>
              <a:t>La placa tectónica africana empuja a la placa euroasiática, presionando el zócalo español.</a:t>
            </a:r>
          </a:p>
          <a:p>
            <a:r>
              <a:rPr lang="es-ES" dirty="0" smtClean="0"/>
              <a:t>Esta presión provoca plegamientos y fallas, tanto en la zona de choque africana, como en la europea.</a:t>
            </a:r>
          </a:p>
          <a:p>
            <a:r>
              <a:rPr lang="es-ES" dirty="0" smtClean="0"/>
              <a:t>Bajo estos plegamientos se forman las dos grandes depresiones (zonas bajas) de la Península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767" y="1148036"/>
            <a:ext cx="4313238" cy="22304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777" y="3906631"/>
            <a:ext cx="38100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89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Era Terciaria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Los materiales calizos también se pliegan, y ahora el zócalo queda orientado hacia el Atlántico</a:t>
            </a:r>
          </a:p>
          <a:p>
            <a:r>
              <a:rPr lang="es-ES" dirty="0" smtClean="0"/>
              <a:t>Al mismo tiempo, el zócalo se romperá, creando 3 fallas horizontales interiores que crearán cumbres más suaves y redondeadas</a:t>
            </a:r>
          </a:p>
          <a:p>
            <a:r>
              <a:rPr lang="es-ES" dirty="0" smtClean="0"/>
              <a:t>Al mismo tiempo, las fallas y plegamientos crean 4 cuencas fluviales: Miño, Duero, Tajo y Guadiana.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076" y="1896444"/>
            <a:ext cx="5201574" cy="42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57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Era Cuaternaria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944710" y="2133599"/>
            <a:ext cx="4958366" cy="4370231"/>
          </a:xfrm>
        </p:spPr>
        <p:txBody>
          <a:bodyPr>
            <a:normAutofit/>
          </a:bodyPr>
          <a:lstStyle/>
          <a:p>
            <a:r>
              <a:rPr lang="es-ES" dirty="0" smtClean="0"/>
              <a:t>Era actual, con “solo” 1,7 millones de años de edad.</a:t>
            </a:r>
          </a:p>
          <a:p>
            <a:r>
              <a:rPr lang="es-ES" dirty="0" smtClean="0"/>
              <a:t>Periodos de glaciación, que generan erosión en las cordilleras más altas a través de los glaciares.</a:t>
            </a:r>
          </a:p>
          <a:p>
            <a:pPr>
              <a:buFontTx/>
              <a:buChar char="-"/>
            </a:pPr>
            <a:r>
              <a:rPr lang="es-ES" dirty="0" smtClean="0"/>
              <a:t>Pequeños glaciares: Glaciares de circo, que generaran lagos de montaña denominados ibones</a:t>
            </a:r>
          </a:p>
          <a:p>
            <a:pPr>
              <a:buFontTx/>
              <a:buChar char="-"/>
            </a:pPr>
            <a:r>
              <a:rPr lang="es-ES" dirty="0" smtClean="0"/>
              <a:t>Grandes glaciares: Glaciares de valle, que generan ríos gigantescos de hielo que bajan de las montañas, creando valles en forma de U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36072" y="624110"/>
            <a:ext cx="3292030" cy="24690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072" y="3301149"/>
            <a:ext cx="3292030" cy="33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3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Era Cuaternaria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Además las diferencias de caudal entre eras con hielo (poco caudal) y sin hielo (gran caudal) son grandes, creando las terrazas fluviales</a:t>
            </a:r>
          </a:p>
          <a:p>
            <a:endParaRPr lang="es-ES" dirty="0"/>
          </a:p>
          <a:p>
            <a:r>
              <a:rPr lang="es-ES" dirty="0">
                <a:hlinkClick r:id="rId2"/>
              </a:rPr>
              <a:t>http://</a:t>
            </a:r>
            <a:r>
              <a:rPr lang="es-ES" dirty="0" smtClean="0">
                <a:hlinkClick r:id="rId2"/>
              </a:rPr>
              <a:t>iesdrfdezsantana.juntaextremadura.net/web/departamentos/ccss/paisajes/paisajextre/terrazas.htm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03076" y="2484548"/>
            <a:ext cx="5168126" cy="244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5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Composición del suelo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Suelo silíceo</a:t>
            </a:r>
          </a:p>
          <a:p>
            <a:r>
              <a:rPr lang="es-ES" dirty="0" smtClean="0"/>
              <a:t>Suelo calizo</a:t>
            </a:r>
          </a:p>
          <a:p>
            <a:r>
              <a:rPr lang="es-ES" dirty="0" smtClean="0"/>
              <a:t>Suelo arcilloso</a:t>
            </a:r>
          </a:p>
          <a:p>
            <a:r>
              <a:rPr lang="es-ES" dirty="0" smtClean="0"/>
              <a:t>Suelo volcánico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8255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Suelo silíceo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Rocas duras (pizarras, granitos) formadas en la Era Primaria.</a:t>
            </a:r>
          </a:p>
          <a:p>
            <a:r>
              <a:rPr lang="es-ES" dirty="0" smtClean="0"/>
              <a:t>Localizadas en la Meseta y en los bordes montañosos</a:t>
            </a:r>
          </a:p>
          <a:p>
            <a:r>
              <a:rPr lang="es-ES" dirty="0" smtClean="0"/>
              <a:t>Material difícil de erosionar dando formas suaves y redondeadas (excepción – roca silícea afectada por glaciares genera montañas muy picadas)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767" y="2133600"/>
            <a:ext cx="4313238" cy="28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96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Suelo calizo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Son rocas blandas, formadas en los mares durante la Era Secundaria</a:t>
            </a:r>
          </a:p>
          <a:p>
            <a:r>
              <a:rPr lang="es-ES" dirty="0" smtClean="0"/>
              <a:t>Roca blanda --- fácilmente erosionable, agrietándose o disolviéndose con facilidad</a:t>
            </a:r>
          </a:p>
          <a:p>
            <a:r>
              <a:rPr lang="es-ES" dirty="0" smtClean="0"/>
              <a:t>Da origen a gargantas, cuevas o simas</a:t>
            </a:r>
          </a:p>
          <a:p>
            <a:r>
              <a:rPr lang="es-ES" dirty="0" smtClean="0"/>
              <a:t>Da lugar a un relieve cárstico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0522" y="1905000"/>
            <a:ext cx="4204092" cy="30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0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El relieve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Unidades básicas</a:t>
            </a:r>
          </a:p>
          <a:p>
            <a:r>
              <a:rPr lang="es-ES" dirty="0" smtClean="0"/>
              <a:t>Características generales del relieve peninsular</a:t>
            </a:r>
          </a:p>
          <a:p>
            <a:r>
              <a:rPr lang="es-ES" dirty="0" smtClean="0"/>
              <a:t>Formación de la Península Ibérica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5287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Suelo arcilloso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Sedimentos del Terciario y Cuaternario que se almacenan y se solidifican son las arcillas.</a:t>
            </a:r>
          </a:p>
          <a:p>
            <a:r>
              <a:rPr lang="es-ES" dirty="0" smtClean="0"/>
              <a:t>Suelos fértiles y fácilmente erosionables (más en España, sin cobertura vegetal)</a:t>
            </a:r>
          </a:p>
          <a:p>
            <a:r>
              <a:rPr lang="es-ES" dirty="0" smtClean="0"/>
              <a:t>Da lugar a las cárcavas: terrenos improductivos llenos de surcos.</a:t>
            </a:r>
          </a:p>
          <a:p>
            <a:r>
              <a:rPr lang="es-ES" dirty="0" smtClean="0"/>
              <a:t>Terrenos arcillosos en el Levante, la depresión del Ebro, Guadalquivir y Duero.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767" y="631916"/>
            <a:ext cx="4233126" cy="28150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767" y="3855569"/>
            <a:ext cx="4233126" cy="283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94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Suelo volcánico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Propio de las Islas Canarias</a:t>
            </a:r>
          </a:p>
          <a:p>
            <a:r>
              <a:rPr lang="es-ES" dirty="0" smtClean="0"/>
              <a:t>Formado por volcanes y conos volcánicos activos y dormidos</a:t>
            </a:r>
          </a:p>
          <a:p>
            <a:r>
              <a:rPr lang="es-ES" dirty="0" smtClean="0"/>
              <a:t>Superficie llena de ceniza, lava seca y piedras pequeñas.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9605" y="2017690"/>
            <a:ext cx="5042624" cy="3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03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Unidades del relieve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Meseta</a:t>
            </a:r>
          </a:p>
          <a:p>
            <a:r>
              <a:rPr lang="es-ES" dirty="0" smtClean="0"/>
              <a:t>Rebordes montañosos</a:t>
            </a:r>
          </a:p>
          <a:p>
            <a:r>
              <a:rPr lang="es-ES" dirty="0" smtClean="0"/>
              <a:t>Depresiones exteriores</a:t>
            </a:r>
          </a:p>
          <a:p>
            <a:r>
              <a:rPr lang="es-ES" dirty="0" smtClean="0"/>
              <a:t>Cadenas montañosas periféricas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9893" y="2133600"/>
            <a:ext cx="5108786" cy="31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Meseta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Son restos del zócalo primitivo, por lo que estará formada de materiales … (pizarra, granito)</a:t>
            </a:r>
          </a:p>
          <a:p>
            <a:r>
              <a:rPr lang="es-ES" dirty="0" smtClean="0"/>
              <a:t>En la Era Terciaria, el zócalo se rompió, quedando dos áreas de llanuras elevadas: la </a:t>
            </a:r>
            <a:r>
              <a:rPr lang="es-ES" dirty="0" err="1" smtClean="0"/>
              <a:t>Submeseta</a:t>
            </a:r>
            <a:r>
              <a:rPr lang="es-ES" dirty="0" smtClean="0"/>
              <a:t> Norte (800 – 850 metros) y la </a:t>
            </a:r>
            <a:r>
              <a:rPr lang="es-ES" dirty="0" err="1" smtClean="0"/>
              <a:t>Submeseta</a:t>
            </a:r>
            <a:r>
              <a:rPr lang="es-ES" dirty="0" smtClean="0"/>
              <a:t> Sur (500 – 700 metros)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767" y="46825"/>
            <a:ext cx="4404728" cy="32874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767" y="3436662"/>
            <a:ext cx="4404728" cy="33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2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Meseta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Estas áreas están separadas por el plegamiento producido al fracturarse el zócalo, </a:t>
            </a:r>
            <a:r>
              <a:rPr lang="es-ES" dirty="0" smtClean="0"/>
              <a:t>creando el Sistema Central</a:t>
            </a:r>
          </a:p>
          <a:p>
            <a:r>
              <a:rPr lang="es-ES" dirty="0" smtClean="0"/>
              <a:t>No son montañas altas, y debido a la erosión tienen forma redondeada</a:t>
            </a:r>
          </a:p>
          <a:p>
            <a:endParaRPr lang="es-ES" dirty="0"/>
          </a:p>
          <a:p>
            <a:r>
              <a:rPr lang="es-ES" dirty="0" smtClean="0"/>
              <a:t>De la misma forma (falla) se crearon los Montes de Toledo y los Montes de León.</a:t>
            </a:r>
            <a:endParaRPr lang="es-ES" dirty="0"/>
          </a:p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3265" y="1905000"/>
            <a:ext cx="3736807" cy="311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9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80" y="160143"/>
            <a:ext cx="8693238" cy="64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92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20" y="549632"/>
            <a:ext cx="8494266" cy="58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22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Meseta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Cada cadena montañosa originó una cuenca sedimentaria (cuenca del Duero, Tajo y Guadiana)</a:t>
            </a:r>
          </a:p>
          <a:p>
            <a:r>
              <a:rPr lang="es-ES" dirty="0" smtClean="0"/>
              <a:t>En torno a estos ríos hay tierra fina y fértil debido a la erosión (campiñas o áreas cultivables)</a:t>
            </a:r>
          </a:p>
          <a:p>
            <a:r>
              <a:rPr lang="es-ES" dirty="0" smtClean="0"/>
              <a:t>Las tierras más alejadas de los ríos son terrenos malos para la agricultura – los páramos.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767" y="1718832"/>
            <a:ext cx="4313238" cy="27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65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¿Campiña o páramo?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6328" y="2578725"/>
            <a:ext cx="4313237" cy="2872615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8767" y="2578725"/>
            <a:ext cx="4313238" cy="286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50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rebordes montañosos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4254" y="2133599"/>
            <a:ext cx="5228822" cy="4318715"/>
          </a:xfrm>
        </p:spPr>
        <p:txBody>
          <a:bodyPr>
            <a:normAutofit/>
          </a:bodyPr>
          <a:lstStyle/>
          <a:p>
            <a:r>
              <a:rPr lang="es-ES" dirty="0" smtClean="0"/>
              <a:t>Montañas que rodean a la Meseta, pudiendo distinguir:</a:t>
            </a:r>
          </a:p>
          <a:p>
            <a:endParaRPr lang="es-ES" dirty="0"/>
          </a:p>
          <a:p>
            <a:r>
              <a:rPr lang="es-ES" dirty="0" smtClean="0"/>
              <a:t>Macizo Galaico: </a:t>
            </a:r>
          </a:p>
          <a:p>
            <a:pPr>
              <a:buFontTx/>
              <a:buChar char="-"/>
            </a:pPr>
            <a:r>
              <a:rPr lang="es-ES" dirty="0" smtClean="0"/>
              <a:t>Restos de unas montañas antiquísimas que estaban sobre el zócalo</a:t>
            </a:r>
          </a:p>
          <a:p>
            <a:pPr>
              <a:buFontTx/>
              <a:buChar char="-"/>
            </a:pPr>
            <a:r>
              <a:rPr lang="es-ES" dirty="0" smtClean="0"/>
              <a:t>Montañas pequeñas y redondeadas</a:t>
            </a:r>
          </a:p>
          <a:p>
            <a:pPr>
              <a:buFontTx/>
              <a:buChar char="-"/>
            </a:pPr>
            <a:r>
              <a:rPr lang="es-ES" dirty="0" smtClean="0"/>
              <a:t>Cuando el zócalo chocó, se rompió en numerosas fallas (grietas) por las que penetró el mar dando lugar a las rías.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33980" y="1406223"/>
            <a:ext cx="2931744" cy="19872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467" y="3598972"/>
            <a:ext cx="2306257" cy="30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España es un país de tamaño medio situado en la zona templada del hemisferio Norte.</a:t>
            </a:r>
          </a:p>
          <a:p>
            <a:r>
              <a:rPr lang="es-ES" dirty="0" smtClean="0"/>
              <a:t>Está compuesto por el territorio peninsular (la mayor parte del país) el archipiélago canario, el archipiélago balear, y una pequeña parte de la costa Norte africana</a:t>
            </a:r>
          </a:p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93465" y="1443173"/>
            <a:ext cx="3563425" cy="24739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65" y="4146997"/>
            <a:ext cx="2867966" cy="22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37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Macizo Galaico y rías gallegas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80876" y="2440431"/>
            <a:ext cx="4313237" cy="3234927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10104" y="2513033"/>
            <a:ext cx="4647143" cy="308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40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rebordes montañosos. La Cordillera Cantábrica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Cadena de montañas que ocupa el norte peninsular.</a:t>
            </a:r>
          </a:p>
          <a:p>
            <a:r>
              <a:rPr lang="es-ES" dirty="0" smtClean="0"/>
              <a:t>Dos zonas:</a:t>
            </a:r>
          </a:p>
          <a:p>
            <a:pPr>
              <a:buFontTx/>
              <a:buChar char="-"/>
            </a:pPr>
            <a:r>
              <a:rPr lang="es-ES" dirty="0" smtClean="0"/>
              <a:t>Asturiana: Oeste, formada de granito</a:t>
            </a:r>
          </a:p>
          <a:p>
            <a:pPr>
              <a:buFontTx/>
              <a:buChar char="-"/>
            </a:pPr>
            <a:r>
              <a:rPr lang="es-ES" dirty="0" smtClean="0"/>
              <a:t>Cántabra: Este, de piedra caliza, destacando los Picos de Europa.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133600"/>
            <a:ext cx="4313238" cy="301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19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650" y="973360"/>
            <a:ext cx="9353151" cy="53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4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rebordes montañosos. El Sistema Ibérico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Cadena montañosa paralela al río Ebro</a:t>
            </a:r>
          </a:p>
          <a:p>
            <a:r>
              <a:rPr lang="es-ES" dirty="0" smtClean="0"/>
              <a:t>Plegamiento de suelo marino, y hecha de materiales calizos.</a:t>
            </a:r>
          </a:p>
          <a:p>
            <a:r>
              <a:rPr lang="es-ES" dirty="0" smtClean="0"/>
              <a:t>En la parte Norte tiene sierras: cadena recta de montañas de parecida altitud 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92975" y="2133600"/>
            <a:ext cx="3284612" cy="282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73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60" y="268981"/>
            <a:ext cx="8487177" cy="63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95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rebordes montañosos. Sierra Morena.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Desnivel entre la Meseta y el Valle del Guadalquivir.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133600"/>
            <a:ext cx="4313238" cy="32349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3099516"/>
            <a:ext cx="33337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59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cordilleras exteriores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Zonas que reciben el golpe entre los zócalos (español, africano y europeo)</a:t>
            </a:r>
          </a:p>
          <a:p>
            <a:r>
              <a:rPr lang="es-ES" dirty="0" smtClean="0"/>
              <a:t>¿Podrías decir cuantas puede haber?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995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cordilleras exteriores. El Sistema Bético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Zona donde se produjo el golpe entre … y …</a:t>
            </a:r>
          </a:p>
          <a:p>
            <a:r>
              <a:rPr lang="es-ES" dirty="0" smtClean="0"/>
              <a:t>El golpe produjo dos plegamientos y una depresión:</a:t>
            </a:r>
          </a:p>
          <a:p>
            <a:pPr>
              <a:buFontTx/>
              <a:buChar char="-"/>
            </a:pPr>
            <a:r>
              <a:rPr lang="es-ES" dirty="0" smtClean="0"/>
              <a:t>Cordillera Penibética: Al sur, con la montaña más alta de la Península (</a:t>
            </a:r>
            <a:r>
              <a:rPr lang="es-ES" dirty="0" err="1" smtClean="0"/>
              <a:t>Mulhacén</a:t>
            </a:r>
            <a:r>
              <a:rPr lang="es-ES" dirty="0" smtClean="0"/>
              <a:t>)</a:t>
            </a:r>
          </a:p>
          <a:p>
            <a:pPr>
              <a:buFontTx/>
              <a:buChar char="-"/>
            </a:pPr>
            <a:r>
              <a:rPr lang="es-ES" dirty="0" smtClean="0"/>
              <a:t>Cordillera Subbética: Al norte, menos altitud</a:t>
            </a:r>
          </a:p>
          <a:p>
            <a:pPr>
              <a:buFontTx/>
              <a:buChar char="-"/>
            </a:pPr>
            <a:r>
              <a:rPr lang="es-ES" dirty="0" smtClean="0"/>
              <a:t>Depresión </a:t>
            </a:r>
            <a:r>
              <a:rPr lang="es-ES" dirty="0" err="1" smtClean="0"/>
              <a:t>Intrabética</a:t>
            </a:r>
            <a:r>
              <a:rPr lang="es-ES" dirty="0" smtClean="0"/>
              <a:t>: Destaca la Serranía de Ronda.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133600"/>
            <a:ext cx="4313238" cy="301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4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45" y="166204"/>
            <a:ext cx="9878096" cy="632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37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194" y="133205"/>
            <a:ext cx="8538693" cy="64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17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generales. La España peninsular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La España peninsular está en un verdadero cruce de culturas y climas (atlántico, mediterráneo…), que le dan un aspecto muy diverso y particular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747" y="1734616"/>
            <a:ext cx="3264691" cy="45755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42" y="3979572"/>
            <a:ext cx="4865050" cy="25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350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cordilleras exteriores. Los Pirineos.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Choque entre … y …</a:t>
            </a:r>
          </a:p>
          <a:p>
            <a:r>
              <a:rPr lang="es-ES" dirty="0" smtClean="0"/>
              <a:t>También ocasionó dos plegamientos:</a:t>
            </a:r>
          </a:p>
          <a:p>
            <a:pPr>
              <a:buFontTx/>
              <a:buChar char="-"/>
            </a:pPr>
            <a:r>
              <a:rPr lang="es-ES" dirty="0" smtClean="0"/>
              <a:t>Pirineo Central: Más alto, con altitudes superiores a los 3.000 metros. En el lado español compuesto por calizas.</a:t>
            </a:r>
          </a:p>
          <a:p>
            <a:pPr>
              <a:buFontTx/>
              <a:buChar char="-"/>
            </a:pPr>
            <a:r>
              <a:rPr lang="es-ES" dirty="0" err="1" smtClean="0"/>
              <a:t>Prepirineo</a:t>
            </a:r>
            <a:r>
              <a:rPr lang="es-ES" dirty="0" smtClean="0"/>
              <a:t>: Al sur, de mucha menor altura.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767" y="2133600"/>
            <a:ext cx="4640732" cy="313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55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557" y="63366"/>
            <a:ext cx="8667481" cy="6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37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rebordes montañosos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Montes Vascos:</a:t>
            </a:r>
          </a:p>
          <a:p>
            <a:pPr>
              <a:buFontTx/>
              <a:buChar char="-"/>
            </a:pPr>
            <a:r>
              <a:rPr lang="es-ES" dirty="0" smtClean="0"/>
              <a:t>El </a:t>
            </a:r>
            <a:r>
              <a:rPr lang="es-ES" dirty="0" err="1" smtClean="0"/>
              <a:t>Prepirineo</a:t>
            </a:r>
            <a:r>
              <a:rPr lang="es-ES" dirty="0" smtClean="0"/>
              <a:t> se une con la Cordillera Cantábrica</a:t>
            </a:r>
          </a:p>
          <a:p>
            <a:pPr>
              <a:buFontTx/>
              <a:buChar char="-"/>
            </a:pPr>
            <a:r>
              <a:rPr lang="es-ES" dirty="0" smtClean="0"/>
              <a:t>Montes calizos, suaves y de escasa altitud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0139" y="2133600"/>
            <a:ext cx="4907733" cy="33141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46" y="4022411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63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rebordes montañosos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Cordillera Costero-Catalana:</a:t>
            </a:r>
          </a:p>
          <a:p>
            <a:pPr>
              <a:buFontTx/>
              <a:buChar char="-"/>
            </a:pPr>
            <a:r>
              <a:rPr lang="es-ES" dirty="0" smtClean="0"/>
              <a:t>Repercusión del golpe en el Norte, generando un doble plegamiento en Cataluña</a:t>
            </a:r>
          </a:p>
          <a:p>
            <a:pPr>
              <a:buFontTx/>
              <a:buChar char="-"/>
            </a:pPr>
            <a:r>
              <a:rPr lang="es-ES" dirty="0" smtClean="0"/>
              <a:t>Unos montes paralelos a la costa, y otros más hacia el interior.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7061" y="2133599"/>
            <a:ext cx="5073774" cy="354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96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142" y="343485"/>
            <a:ext cx="8478561" cy="631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81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Depresiones exteriores.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Parte baja de los plegamientos producidos por el choque</a:t>
            </a:r>
          </a:p>
          <a:p>
            <a:r>
              <a:rPr lang="es-ES" dirty="0" smtClean="0"/>
              <a:t>Forma triangular, que se ha ido rellenando de sedimentos durante el Cuaternario</a:t>
            </a:r>
          </a:p>
          <a:p>
            <a:r>
              <a:rPr lang="es-ES" dirty="0" smtClean="0"/>
              <a:t>Superficie llana y horizontal, con una gran cantidad de suelo arcilloso.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017615"/>
            <a:ext cx="4313238" cy="34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954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Depresiones exteriores. La depresión del Ebro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Depresión encerrada entre las montañas</a:t>
            </a:r>
          </a:p>
          <a:p>
            <a:r>
              <a:rPr lang="es-ES" dirty="0" smtClean="0"/>
              <a:t>En su parte central apenas llegan lluvias, provocando un clima semidesértico, con escasa protección ante la erosión. ¿Por qué?</a:t>
            </a:r>
          </a:p>
          <a:p>
            <a:r>
              <a:rPr lang="es-ES" dirty="0" smtClean="0"/>
              <a:t>Numerosas cárcavas, barrancos y terrenos llenos de caliza malos para el cultivo.</a:t>
            </a:r>
          </a:p>
          <a:p>
            <a:r>
              <a:rPr lang="es-ES" dirty="0" smtClean="0"/>
              <a:t>Zonas cercanas al río --- excelente fertilidad.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133600"/>
            <a:ext cx="4313238" cy="36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06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Depresiones exteriores. La depresión del Guadalquivir.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29555" y="2133599"/>
            <a:ext cx="5473521" cy="4395989"/>
          </a:xfrm>
        </p:spPr>
        <p:txBody>
          <a:bodyPr>
            <a:normAutofit/>
          </a:bodyPr>
          <a:lstStyle/>
          <a:p>
            <a:r>
              <a:rPr lang="es-ES" dirty="0" smtClean="0"/>
              <a:t>Buen tiempo --- conservación de sedimentos arcillosos acumulados en el Cuaternario --- valle extraordinariamente fértil para la agricultura.</a:t>
            </a:r>
          </a:p>
          <a:p>
            <a:endParaRPr lang="es-ES" dirty="0"/>
          </a:p>
          <a:p>
            <a:r>
              <a:rPr lang="es-ES" dirty="0"/>
              <a:t>P</a:t>
            </a:r>
            <a:r>
              <a:rPr lang="es-ES" dirty="0" smtClean="0"/>
              <a:t>ocos metros por encima del nivel del mar --- genera áreas inundadas por el efecto de las mareas creando un paisaje de marismas (parque de </a:t>
            </a:r>
            <a:r>
              <a:rPr lang="es-ES" dirty="0" err="1" smtClean="0"/>
              <a:t>Doñana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133599"/>
            <a:ext cx="4688126" cy="37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72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13" y="222649"/>
            <a:ext cx="9113013" cy="60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28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relieve litoral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La España costera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4514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generales. El archipiélago balear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Las islas Baleares más importantes son Mallorca, Menorca, Ibiza, Cabrera y Formentera</a:t>
            </a:r>
          </a:p>
          <a:p>
            <a:r>
              <a:rPr lang="es-ES" dirty="0" smtClean="0"/>
              <a:t>Las islas Canarias más importantes son La Palma, El Hierro, Gomera, Tenerife, Gran Canaria, Fuerteventura y Lanzarote.</a:t>
            </a:r>
          </a:p>
          <a:p>
            <a:endParaRPr lang="es-ES" dirty="0"/>
          </a:p>
          <a:p>
            <a:r>
              <a:rPr lang="es-ES" dirty="0" smtClean="0"/>
              <a:t>Además hay dos ciudades autónomas en Ceuta y Melilla.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82000" y="1647423"/>
            <a:ext cx="3406709" cy="21424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409" y="4018464"/>
            <a:ext cx="5213889" cy="249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761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170" y="1571580"/>
            <a:ext cx="7888170" cy="503528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24259" y="476518"/>
            <a:ext cx="737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Vocabulario específico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6238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46" y="2144331"/>
            <a:ext cx="4931604" cy="3522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589" y="2107960"/>
            <a:ext cx="5836276" cy="35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87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relieve litoral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smtClean="0"/>
              <a:t>En España hay 6 tipos de costa, organizados en dos grandes grupos: costas atlánticas y costas mediterráneas.</a:t>
            </a:r>
          </a:p>
          <a:p>
            <a:endParaRPr lang="es-ES" dirty="0"/>
          </a:p>
          <a:p>
            <a:r>
              <a:rPr lang="es-ES" b="1" dirty="0" smtClean="0"/>
              <a:t>Costa atlántica:</a:t>
            </a:r>
          </a:p>
          <a:p>
            <a:pPr>
              <a:buFontTx/>
              <a:buChar char="-"/>
            </a:pPr>
            <a:r>
              <a:rPr lang="es-ES" dirty="0" smtClean="0"/>
              <a:t>Cantábrica</a:t>
            </a:r>
          </a:p>
          <a:p>
            <a:pPr>
              <a:buFontTx/>
              <a:buChar char="-"/>
            </a:pPr>
            <a:r>
              <a:rPr lang="es-ES" dirty="0" smtClean="0"/>
              <a:t>Rías gallegas</a:t>
            </a:r>
          </a:p>
          <a:p>
            <a:pPr>
              <a:buFontTx/>
              <a:buChar char="-"/>
            </a:pPr>
            <a:r>
              <a:rPr lang="es-ES" dirty="0" smtClean="0"/>
              <a:t>Costa atlántica andaluza</a:t>
            </a:r>
          </a:p>
          <a:p>
            <a:pPr marL="0" indent="0">
              <a:buNone/>
            </a:pPr>
            <a:endParaRPr lang="es-ES" dirty="0"/>
          </a:p>
          <a:p>
            <a:pPr>
              <a:buFontTx/>
              <a:buChar char="-"/>
            </a:pPr>
            <a:r>
              <a:rPr lang="es-ES" b="1" dirty="0" smtClean="0"/>
              <a:t>Costa mediterránea</a:t>
            </a:r>
          </a:p>
          <a:p>
            <a:pPr>
              <a:buFontTx/>
              <a:buChar char="-"/>
            </a:pPr>
            <a:r>
              <a:rPr lang="es-ES" dirty="0" smtClean="0"/>
              <a:t>Costa bética</a:t>
            </a:r>
          </a:p>
          <a:p>
            <a:pPr>
              <a:buFontTx/>
              <a:buChar char="-"/>
            </a:pPr>
            <a:r>
              <a:rPr lang="es-ES" dirty="0" smtClean="0"/>
              <a:t>Golfo de Valencia</a:t>
            </a:r>
          </a:p>
          <a:p>
            <a:pPr>
              <a:buFontTx/>
              <a:buChar char="-"/>
            </a:pPr>
            <a:r>
              <a:rPr lang="es-ES" dirty="0" smtClean="0"/>
              <a:t>El litoral catalán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076" y="2133600"/>
            <a:ext cx="5107106" cy="33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01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Costa atlántica. Costa cantábrica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89211" y="2133600"/>
            <a:ext cx="8915399" cy="2219459"/>
          </a:xfrm>
        </p:spPr>
        <p:txBody>
          <a:bodyPr/>
          <a:lstStyle/>
          <a:p>
            <a:r>
              <a:rPr lang="es-ES" dirty="0" smtClean="0"/>
              <a:t>Costa rectilínea que va desde País Vasco a Galicia, modificada por unos pocos cabos de poca importancia, y el golfo que une España con Francia (golfo de Vizcaya)</a:t>
            </a:r>
          </a:p>
          <a:p>
            <a:r>
              <a:rPr lang="es-ES" dirty="0" smtClean="0"/>
              <a:t>En esta costa se encuentra el punto más al Norte de España, Estaca de Bares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890" y="4058634"/>
            <a:ext cx="6761476" cy="21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743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Costas atlánticas. Costa cantábrica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89211" y="2133599"/>
            <a:ext cx="5130195" cy="4099775"/>
          </a:xfrm>
        </p:spPr>
        <p:txBody>
          <a:bodyPr/>
          <a:lstStyle/>
          <a:p>
            <a:r>
              <a:rPr lang="es-ES" dirty="0" smtClean="0"/>
              <a:t>Presencia de montañas cerca de la costa crea:</a:t>
            </a:r>
          </a:p>
          <a:p>
            <a:pPr>
              <a:buFontTx/>
              <a:buChar char="-"/>
            </a:pPr>
            <a:r>
              <a:rPr lang="es-ES" dirty="0" smtClean="0"/>
              <a:t>Rasas (montañas que acaban suavemente en el mar)</a:t>
            </a:r>
          </a:p>
          <a:p>
            <a:pPr>
              <a:buFontTx/>
              <a:buChar char="-"/>
            </a:pPr>
            <a:r>
              <a:rPr lang="es-ES" dirty="0" smtClean="0"/>
              <a:t>Acantilados (montañas que acaban directamente en el mar)</a:t>
            </a:r>
          </a:p>
          <a:p>
            <a:pPr>
              <a:buFontTx/>
              <a:buChar char="-"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Presencia de pequeñas rías y</a:t>
            </a:r>
          </a:p>
          <a:p>
            <a:pPr marL="0" indent="0">
              <a:buNone/>
            </a:pPr>
            <a:r>
              <a:rPr lang="es-ES" dirty="0" smtClean="0"/>
              <a:t> bahías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19407" y="1789091"/>
            <a:ext cx="3137483" cy="23531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292" y="4370803"/>
            <a:ext cx="4476598" cy="24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83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Costas atlánticas. Las Rías Gallegas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Distribuidas en:</a:t>
            </a:r>
          </a:p>
          <a:p>
            <a:pPr>
              <a:buFontTx/>
              <a:buChar char="-"/>
            </a:pPr>
            <a:r>
              <a:rPr lang="es-ES" dirty="0" smtClean="0"/>
              <a:t>Rías Altas (norte)</a:t>
            </a:r>
          </a:p>
          <a:p>
            <a:pPr>
              <a:buFontTx/>
              <a:buChar char="-"/>
            </a:pPr>
            <a:r>
              <a:rPr lang="es-ES" dirty="0" smtClean="0"/>
              <a:t>Rías </a:t>
            </a:r>
            <a:r>
              <a:rPr lang="es-ES" dirty="0" err="1" smtClean="0"/>
              <a:t>Baixas</a:t>
            </a:r>
            <a:r>
              <a:rPr lang="es-ES" dirty="0" smtClean="0"/>
              <a:t> (sur)</a:t>
            </a:r>
          </a:p>
          <a:p>
            <a:endParaRPr lang="es-ES" dirty="0"/>
          </a:p>
          <a:p>
            <a:r>
              <a:rPr lang="es-ES" dirty="0" smtClean="0"/>
              <a:t>Entrantes de mar en la tierra (desembocadura de los ríos)</a:t>
            </a:r>
          </a:p>
          <a:p>
            <a:r>
              <a:rPr lang="es-ES" dirty="0" smtClean="0"/>
              <a:t>Destaca la ría de </a:t>
            </a:r>
            <a:r>
              <a:rPr lang="es-ES" dirty="0" err="1" smtClean="0"/>
              <a:t>Arousa</a:t>
            </a:r>
            <a:r>
              <a:rPr lang="es-ES" dirty="0" smtClean="0"/>
              <a:t>, y el cabo </a:t>
            </a:r>
            <a:r>
              <a:rPr lang="es-ES" dirty="0" err="1" smtClean="0"/>
              <a:t>Finisterre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58390" y="1500218"/>
            <a:ext cx="3146222" cy="31033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263" y="4894843"/>
            <a:ext cx="5093348" cy="17826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554" y="1659355"/>
            <a:ext cx="1825313" cy="174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121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Costas atlánticas. Costa atlántica andaluza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Corresponde a la zona del valle del Guadalquivir --- zonas bajas, caracterizadas por:</a:t>
            </a:r>
          </a:p>
          <a:p>
            <a:pPr>
              <a:buFontTx/>
              <a:buChar char="-"/>
            </a:pPr>
            <a:r>
              <a:rPr lang="es-ES" dirty="0" smtClean="0"/>
              <a:t>Marismas: zonas de inundación del mar</a:t>
            </a:r>
          </a:p>
          <a:p>
            <a:pPr>
              <a:buFontTx/>
              <a:buChar char="-"/>
            </a:pPr>
            <a:r>
              <a:rPr lang="es-ES" dirty="0" smtClean="0"/>
              <a:t>Dunas: Montículos de arena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La zona va desde el Cabo de San Vicente hasta el Estrecho de Gibraltar, creando el Golfo de Cádiz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99526" y="1734355"/>
            <a:ext cx="3614941" cy="21651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134" y="4060946"/>
            <a:ext cx="2813631" cy="18977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002" y="4475567"/>
            <a:ext cx="1780774" cy="10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933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Costa mediterránea. Costa bética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Paralela al Sistema Bética</a:t>
            </a:r>
          </a:p>
          <a:p>
            <a:r>
              <a:rPr lang="es-ES" dirty="0" smtClean="0"/>
              <a:t>Va desde el cabo de Gata hasta el cabo de Palos.</a:t>
            </a:r>
          </a:p>
          <a:p>
            <a:r>
              <a:rPr lang="es-ES" dirty="0" smtClean="0"/>
              <a:t>Cerca de las montañas, por lo que habrá … y …, así como playas famosas.</a:t>
            </a:r>
          </a:p>
          <a:p>
            <a:r>
              <a:rPr lang="es-ES" dirty="0" smtClean="0"/>
              <a:t>No hay bahías importantes, pero destaca la Manga del Mar Menor, una albufera donde la temperatura del agua alcanza los 30 grados.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048767" y="1905000"/>
            <a:ext cx="4313864" cy="3777622"/>
          </a:xfrm>
        </p:spPr>
        <p:txBody>
          <a:bodyPr/>
          <a:lstStyle/>
          <a:p>
            <a:r>
              <a:rPr lang="es-ES" dirty="0" smtClean="0"/>
              <a:t>Consultar mapa de los apuntes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67" y="2770790"/>
            <a:ext cx="2588659" cy="17239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995" y="4671922"/>
            <a:ext cx="3188326" cy="202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186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Manga del Mar Menor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6097" y="2373156"/>
            <a:ext cx="6164251" cy="3780168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92022" y="2094292"/>
            <a:ext cx="3512589" cy="405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00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golfo de Valencia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Va desde el Cabo de la Nao hasta el Delta del Ebro</a:t>
            </a:r>
          </a:p>
          <a:p>
            <a:r>
              <a:rPr lang="es-ES" dirty="0" smtClean="0"/>
              <a:t>Playas amplias y arenosas (costa Azahar) debido a la lejanía de las montañas y la tranquilidad del agua</a:t>
            </a:r>
          </a:p>
          <a:p>
            <a:r>
              <a:rPr lang="es-ES" dirty="0" smtClean="0"/>
              <a:t>Gran interés turístico</a:t>
            </a:r>
          </a:p>
          <a:p>
            <a:endParaRPr lang="es-ES" dirty="0"/>
          </a:p>
          <a:p>
            <a:r>
              <a:rPr lang="es-ES" dirty="0" smtClean="0"/>
              <a:t>Importancia del Delta del Ebro y el Gofo de Valencia.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41844" y="2133600"/>
            <a:ext cx="3080110" cy="30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 del relieve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El relieve es el conjunto de formas de una superficie (montañas, depresiones, llanuras…)</a:t>
            </a:r>
          </a:p>
          <a:p>
            <a:r>
              <a:rPr lang="es-ES" dirty="0" smtClean="0"/>
              <a:t>Características:</a:t>
            </a:r>
          </a:p>
          <a:p>
            <a:endParaRPr lang="es-ES" dirty="0"/>
          </a:p>
          <a:p>
            <a:pPr>
              <a:buFontTx/>
              <a:buChar char="-"/>
            </a:pPr>
            <a:r>
              <a:rPr lang="es-ES" dirty="0" smtClean="0"/>
              <a:t>Forma maciza</a:t>
            </a:r>
          </a:p>
          <a:p>
            <a:pPr>
              <a:buFontTx/>
              <a:buChar char="-"/>
            </a:pPr>
            <a:r>
              <a:rPr lang="es-ES" dirty="0" smtClean="0"/>
              <a:t>Elevada altitud media</a:t>
            </a:r>
          </a:p>
          <a:p>
            <a:pPr>
              <a:buFontTx/>
              <a:buChar char="-"/>
            </a:pPr>
            <a:r>
              <a:rPr lang="es-ES" dirty="0" smtClean="0"/>
              <a:t>Disposición periférica de las montañas en torno a la Meseta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021667"/>
            <a:ext cx="4313238" cy="31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214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Delta del Ebro y playas de Valencia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7991" y="2736330"/>
            <a:ext cx="5077461" cy="3283424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1367" y="2736330"/>
            <a:ext cx="4923244" cy="328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4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Costa mediterránea. El litoral catalán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Va desde el delta del Ebro hasta el cabo de </a:t>
            </a:r>
            <a:r>
              <a:rPr lang="es-ES" dirty="0" err="1" smtClean="0"/>
              <a:t>Creus</a:t>
            </a:r>
            <a:endParaRPr lang="es-ES" dirty="0" smtClean="0"/>
          </a:p>
          <a:p>
            <a:r>
              <a:rPr lang="es-ES" dirty="0" smtClean="0"/>
              <a:t>En la zona Norte debido a la cercanía de la Cordillera Costero Catalana hay muchos … (Costa Brava)</a:t>
            </a:r>
          </a:p>
          <a:p>
            <a:r>
              <a:rPr lang="es-ES" dirty="0" smtClean="0"/>
              <a:t>En la zona del Sur, cerca del delta, hay numerosas playas (Costa Dorada)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12975" y="2133600"/>
            <a:ext cx="3991636" cy="29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785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¿Cuál será de la Costa Dorada? ¿Y de la Brava?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9506" y="2781863"/>
            <a:ext cx="5276074" cy="2279534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3700" y="2781863"/>
            <a:ext cx="4947027" cy="37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065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El relieve insular</a:t>
            </a:r>
            <a:endParaRPr lang="es-ES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Islas Canarias y Baleares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20139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relieve insular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Archipiélago balear</a:t>
            </a:r>
          </a:p>
          <a:p>
            <a:pPr>
              <a:buFontTx/>
              <a:buChar char="-"/>
            </a:pPr>
            <a:r>
              <a:rPr lang="es-ES" dirty="0" smtClean="0"/>
              <a:t>Mallorca</a:t>
            </a:r>
          </a:p>
          <a:p>
            <a:pPr>
              <a:buFontTx/>
              <a:buChar char="-"/>
            </a:pPr>
            <a:r>
              <a:rPr lang="es-ES" dirty="0" smtClean="0"/>
              <a:t>Menorca</a:t>
            </a:r>
          </a:p>
          <a:p>
            <a:pPr>
              <a:buFontTx/>
              <a:buChar char="-"/>
            </a:pPr>
            <a:r>
              <a:rPr lang="es-ES" dirty="0" smtClean="0"/>
              <a:t>Ibiza y Formentera</a:t>
            </a:r>
          </a:p>
          <a:p>
            <a:r>
              <a:rPr lang="es-ES" dirty="0" smtClean="0"/>
              <a:t>Archipiélago canario</a:t>
            </a:r>
          </a:p>
          <a:p>
            <a:pPr>
              <a:buFontTx/>
              <a:buChar char="-"/>
            </a:pPr>
            <a:r>
              <a:rPr lang="es-ES" dirty="0" smtClean="0"/>
              <a:t>Lanzarote</a:t>
            </a:r>
          </a:p>
          <a:p>
            <a:pPr>
              <a:buFontTx/>
              <a:buChar char="-"/>
            </a:pPr>
            <a:r>
              <a:rPr lang="es-ES" dirty="0" smtClean="0"/>
              <a:t>Fuerteventura</a:t>
            </a:r>
          </a:p>
          <a:p>
            <a:pPr>
              <a:buFontTx/>
              <a:buChar char="-"/>
            </a:pPr>
            <a:r>
              <a:rPr lang="es-ES" dirty="0" smtClean="0"/>
              <a:t>Gran Canaria</a:t>
            </a:r>
          </a:p>
          <a:p>
            <a:pPr>
              <a:buFontTx/>
              <a:buChar char="-"/>
            </a:pPr>
            <a:r>
              <a:rPr lang="es-ES" dirty="0" smtClean="0"/>
              <a:t>Tenerife</a:t>
            </a:r>
          </a:p>
          <a:p>
            <a:pPr>
              <a:buFontTx/>
              <a:buChar char="-"/>
            </a:pPr>
            <a:r>
              <a:rPr lang="es-ES" dirty="0" smtClean="0"/>
              <a:t>Otras islas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813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Archipiélago balear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Prolongación del Sistema Bético, y por lo tanto son de material calizo fácilmente erosionable.</a:t>
            </a:r>
          </a:p>
          <a:p>
            <a:r>
              <a:rPr lang="es-ES" dirty="0" smtClean="0"/>
              <a:t>Abundancia de cuevas marinas, arcos y farallones (agujas que salen del mar)</a:t>
            </a:r>
          </a:p>
          <a:p>
            <a:r>
              <a:rPr lang="es-ES" dirty="0" smtClean="0"/>
              <a:t>4 islas:</a:t>
            </a:r>
          </a:p>
          <a:p>
            <a:pPr>
              <a:buFontTx/>
              <a:buChar char="-"/>
            </a:pPr>
            <a:r>
              <a:rPr lang="es-ES" dirty="0" smtClean="0"/>
              <a:t>Mallorca</a:t>
            </a:r>
          </a:p>
          <a:p>
            <a:pPr>
              <a:buFontTx/>
              <a:buChar char="-"/>
            </a:pPr>
            <a:r>
              <a:rPr lang="es-ES" dirty="0" smtClean="0"/>
              <a:t>Menorca</a:t>
            </a:r>
          </a:p>
          <a:p>
            <a:pPr>
              <a:buFontTx/>
              <a:buChar char="-"/>
            </a:pPr>
            <a:r>
              <a:rPr lang="es-ES" dirty="0" smtClean="0"/>
              <a:t>Ibiza</a:t>
            </a:r>
          </a:p>
          <a:p>
            <a:pPr>
              <a:buFontTx/>
              <a:buChar char="-"/>
            </a:pPr>
            <a:r>
              <a:rPr lang="es-ES" dirty="0" smtClean="0"/>
              <a:t>Formentera</a:t>
            </a:r>
          </a:p>
          <a:p>
            <a:pPr>
              <a:buFontTx/>
              <a:buChar char="-"/>
            </a:pP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133600"/>
            <a:ext cx="4313238" cy="24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303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Cueva marina y farallón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539086"/>
            <a:ext cx="4313238" cy="3234928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33900" y="3028483"/>
            <a:ext cx="5560733" cy="22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699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Islas Baleares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Mallorca</a:t>
            </a:r>
          </a:p>
          <a:p>
            <a:pPr>
              <a:buFontTx/>
              <a:buChar char="-"/>
            </a:pPr>
            <a:r>
              <a:rPr lang="es-ES" dirty="0" smtClean="0"/>
              <a:t>Es la más grande</a:t>
            </a:r>
          </a:p>
          <a:p>
            <a:pPr>
              <a:buFontTx/>
              <a:buChar char="-"/>
            </a:pPr>
            <a:r>
              <a:rPr lang="es-ES" dirty="0" smtClean="0"/>
              <a:t>Tiene dos sierras de escasa altitud</a:t>
            </a:r>
          </a:p>
          <a:p>
            <a:pPr>
              <a:buFontTx/>
              <a:buChar char="-"/>
            </a:pPr>
            <a:r>
              <a:rPr lang="es-ES" dirty="0" smtClean="0"/>
              <a:t>Amplio valle interior bueno para el cultivo y la vivienda</a:t>
            </a:r>
          </a:p>
          <a:p>
            <a:pPr marL="0" indent="0">
              <a:buNone/>
            </a:pPr>
            <a:r>
              <a:rPr lang="es-ES" dirty="0"/>
              <a:t>Menorca</a:t>
            </a:r>
          </a:p>
          <a:p>
            <a:pPr>
              <a:buFontTx/>
              <a:buChar char="-"/>
            </a:pPr>
            <a:r>
              <a:rPr lang="es-ES" dirty="0" smtClean="0"/>
              <a:t>Islas con pequeñas colinas y zonas llanas</a:t>
            </a:r>
          </a:p>
          <a:p>
            <a:pPr>
              <a:buFontTx/>
              <a:buChar char="-"/>
            </a:pPr>
            <a:r>
              <a:rPr lang="es-ES" dirty="0" smtClean="0"/>
              <a:t>Acantilados con zonas arenosas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1158561"/>
            <a:ext cx="4313238" cy="2863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468" y="4192072"/>
            <a:ext cx="3387143" cy="25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851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Islas Baleares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Ibiza y Cabrera</a:t>
            </a:r>
          </a:p>
          <a:p>
            <a:pPr>
              <a:buFontTx/>
              <a:buChar char="-"/>
            </a:pPr>
            <a:r>
              <a:rPr lang="es-ES" dirty="0" smtClean="0"/>
              <a:t>Islas más pequeñas</a:t>
            </a:r>
          </a:p>
          <a:p>
            <a:pPr>
              <a:buFontTx/>
              <a:buChar char="-"/>
            </a:pPr>
            <a:r>
              <a:rPr lang="es-ES" dirty="0" smtClean="0"/>
              <a:t>Relieve calizo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076" y="1012109"/>
            <a:ext cx="4313238" cy="28629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15" y="4070644"/>
            <a:ext cx="3902299" cy="27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043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Archipiélago canario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Islas de origen volcánico, resultado de las grietas de la placa africana en la Era Terciaria</a:t>
            </a:r>
          </a:p>
          <a:p>
            <a:r>
              <a:rPr lang="es-ES" dirty="0" smtClean="0"/>
              <a:t>Relieve caracterizado por:</a:t>
            </a:r>
          </a:p>
          <a:p>
            <a:pPr>
              <a:buFontTx/>
              <a:buChar char="-"/>
            </a:pPr>
            <a:r>
              <a:rPr lang="es-ES" dirty="0" smtClean="0"/>
              <a:t>Volcanes y conos volcánicos</a:t>
            </a:r>
          </a:p>
          <a:p>
            <a:pPr>
              <a:buFontTx/>
              <a:buChar char="-"/>
            </a:pPr>
            <a:r>
              <a:rPr lang="es-ES" dirty="0" smtClean="0"/>
              <a:t>Cráteres (volcanes desactivados)</a:t>
            </a:r>
          </a:p>
          <a:p>
            <a:pPr>
              <a:buFontTx/>
              <a:buChar char="-"/>
            </a:pPr>
            <a:r>
              <a:rPr lang="es-ES" dirty="0" smtClean="0"/>
              <a:t>Diques (grandes ríos de lava solidificados)</a:t>
            </a:r>
          </a:p>
          <a:p>
            <a:pPr>
              <a:buFontTx/>
              <a:buChar char="-"/>
            </a:pPr>
            <a:r>
              <a:rPr lang="es-ES" dirty="0" smtClean="0"/>
              <a:t>Barrancos (superficie erosionada en terrenos con escasa vegetación)</a:t>
            </a:r>
          </a:p>
          <a:p>
            <a:pPr>
              <a:buFontTx/>
              <a:buChar char="-"/>
            </a:pP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076" y="2004392"/>
            <a:ext cx="4313238" cy="17025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76" y="4239034"/>
            <a:ext cx="3506676" cy="261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Forma maciza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Es semejante a un cuadrado de costas rectilíneas – consecuencia --- el mar influye poco en el clima</a:t>
            </a:r>
          </a:p>
          <a:p>
            <a:endParaRPr lang="es-ES" dirty="0" smtClean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767" y="1264555"/>
            <a:ext cx="4455844" cy="34933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547" y="3856215"/>
            <a:ext cx="2427947" cy="26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844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Cráteres, diques y barrancos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03527" y="2126222"/>
            <a:ext cx="4400304" cy="4394748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71680" y="2126222"/>
            <a:ext cx="2557932" cy="19152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680" y="4508828"/>
            <a:ext cx="2629773" cy="19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539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Archipiélago canario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Relieve de la costa</a:t>
            </a:r>
          </a:p>
          <a:p>
            <a:pPr>
              <a:buFontTx/>
              <a:buChar char="-"/>
            </a:pPr>
            <a:r>
              <a:rPr lang="es-ES" dirty="0" smtClean="0"/>
              <a:t>Enormes acantilados</a:t>
            </a:r>
          </a:p>
          <a:p>
            <a:pPr>
              <a:buFontTx/>
              <a:buChar char="-"/>
            </a:pPr>
            <a:r>
              <a:rPr lang="es-ES" dirty="0" smtClean="0"/>
              <a:t>Playas de arena negra extrafina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133600"/>
            <a:ext cx="4313238" cy="32349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318" y="4054158"/>
            <a:ext cx="4574147" cy="262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250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Archipiélago canario. Islas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Lanzarote: Referencia a </a:t>
            </a:r>
            <a:r>
              <a:rPr lang="es-ES" dirty="0" err="1" smtClean="0"/>
              <a:t>Lancelot</a:t>
            </a:r>
            <a:r>
              <a:rPr lang="es-ES" dirty="0" smtClean="0"/>
              <a:t> (conquistador)la más oriental de las islas.</a:t>
            </a:r>
          </a:p>
          <a:p>
            <a:r>
              <a:rPr lang="es-ES" dirty="0" smtClean="0"/>
              <a:t>Fuerteventura: Referencia a los fuertes vientos (alisios)</a:t>
            </a:r>
          </a:p>
          <a:p>
            <a:r>
              <a:rPr lang="es-ES" dirty="0" smtClean="0"/>
              <a:t>Gran Canaria: Referencia a las focas que habitaban cuando llegaron los españoles (grandes perros --- canes)</a:t>
            </a:r>
          </a:p>
          <a:p>
            <a:r>
              <a:rPr lang="es-ES" dirty="0" smtClean="0"/>
              <a:t>Tenerife: Referencia al gran volcán – Teide (montaña blanca en bereber)</a:t>
            </a:r>
          </a:p>
          <a:p>
            <a:r>
              <a:rPr lang="es-ES" dirty="0" smtClean="0"/>
              <a:t>Otras islas: Hierro, Gomera y La Palma</a:t>
            </a:r>
          </a:p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8558" y="2133600"/>
            <a:ext cx="41243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2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Elevada altitud media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La media de altitud es de 660 metros, solo superada por Suiza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076" y="1314295"/>
            <a:ext cx="4816699" cy="517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30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Disposición periférica de las montañas en torno a la Meseta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smtClean="0"/>
              <a:t>Las montañas van a actuar como “muro natural” contra los vientos y tormentas provenientes del mar, creando un clima interior continental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15746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287</TotalTime>
  <Words>2149</Words>
  <Application>Microsoft Office PowerPoint</Application>
  <PresentationFormat>Panorámica</PresentationFormat>
  <Paragraphs>264</Paragraphs>
  <Slides>72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6" baseType="lpstr">
      <vt:lpstr>Arial</vt:lpstr>
      <vt:lpstr>Century Gothic</vt:lpstr>
      <vt:lpstr>Wingdings 3</vt:lpstr>
      <vt:lpstr>Espiral</vt:lpstr>
      <vt:lpstr>Geografía</vt:lpstr>
      <vt:lpstr>El relieve</vt:lpstr>
      <vt:lpstr>Características generales</vt:lpstr>
      <vt:lpstr>Características generales. La España peninsular</vt:lpstr>
      <vt:lpstr>Características generales. El archipiélago balear</vt:lpstr>
      <vt:lpstr>Características generales del relieve</vt:lpstr>
      <vt:lpstr>Forma maciza</vt:lpstr>
      <vt:lpstr>Elevada altitud media</vt:lpstr>
      <vt:lpstr>Disposición periférica de las montañas en torno a la Meseta</vt:lpstr>
      <vt:lpstr>Formación de la península</vt:lpstr>
      <vt:lpstr>Era Primaria</vt:lpstr>
      <vt:lpstr>Era Secundaria</vt:lpstr>
      <vt:lpstr>Era Terciaria</vt:lpstr>
      <vt:lpstr>Era Terciaria</vt:lpstr>
      <vt:lpstr>Era Cuaternaria</vt:lpstr>
      <vt:lpstr>Era Cuaternaria</vt:lpstr>
      <vt:lpstr>Composición del suelo</vt:lpstr>
      <vt:lpstr>Suelo silíceo</vt:lpstr>
      <vt:lpstr>Suelo calizo</vt:lpstr>
      <vt:lpstr>Suelo arcilloso</vt:lpstr>
      <vt:lpstr>Suelo volcánico</vt:lpstr>
      <vt:lpstr>Unidades del relieve</vt:lpstr>
      <vt:lpstr>La Meseta</vt:lpstr>
      <vt:lpstr>La Meseta</vt:lpstr>
      <vt:lpstr>Presentación de PowerPoint</vt:lpstr>
      <vt:lpstr>Presentación de PowerPoint</vt:lpstr>
      <vt:lpstr>La Meseta</vt:lpstr>
      <vt:lpstr>¿Campiña o páramo?</vt:lpstr>
      <vt:lpstr>Los rebordes montañosos</vt:lpstr>
      <vt:lpstr>Macizo Galaico y rías gallegas</vt:lpstr>
      <vt:lpstr>Los rebordes montañosos. La Cordillera Cantábrica</vt:lpstr>
      <vt:lpstr>Presentación de PowerPoint</vt:lpstr>
      <vt:lpstr>Los rebordes montañosos. El Sistema Ibérico</vt:lpstr>
      <vt:lpstr>Presentación de PowerPoint</vt:lpstr>
      <vt:lpstr>Los rebordes montañosos. Sierra Morena.</vt:lpstr>
      <vt:lpstr>Las cordilleras exteriores</vt:lpstr>
      <vt:lpstr>Las cordilleras exteriores. El Sistema Bético</vt:lpstr>
      <vt:lpstr>Presentación de PowerPoint</vt:lpstr>
      <vt:lpstr>Presentación de PowerPoint</vt:lpstr>
      <vt:lpstr>Las cordilleras exteriores. Los Pirineos.</vt:lpstr>
      <vt:lpstr>Presentación de PowerPoint</vt:lpstr>
      <vt:lpstr>Los rebordes montañosos</vt:lpstr>
      <vt:lpstr>Los rebordes montañosos</vt:lpstr>
      <vt:lpstr>Presentación de PowerPoint</vt:lpstr>
      <vt:lpstr>Depresiones exteriores.</vt:lpstr>
      <vt:lpstr>Depresiones exteriores. La depresión del Ebro</vt:lpstr>
      <vt:lpstr>Depresiones exteriores. La depresión del Guadalquivir.</vt:lpstr>
      <vt:lpstr>Presentación de PowerPoint</vt:lpstr>
      <vt:lpstr>El relieve litoral</vt:lpstr>
      <vt:lpstr>Presentación de PowerPoint</vt:lpstr>
      <vt:lpstr>Presentación de PowerPoint</vt:lpstr>
      <vt:lpstr>El relieve litoral</vt:lpstr>
      <vt:lpstr>Costa atlántica. Costa cantábrica</vt:lpstr>
      <vt:lpstr>Costas atlánticas. Costa cantábrica</vt:lpstr>
      <vt:lpstr>Costas atlánticas. Las Rías Gallegas</vt:lpstr>
      <vt:lpstr>Costas atlánticas. Costa atlántica andaluza</vt:lpstr>
      <vt:lpstr>Costa mediterránea. Costa bética</vt:lpstr>
      <vt:lpstr>La Manga del Mar Menor</vt:lpstr>
      <vt:lpstr>El golfo de Valencia</vt:lpstr>
      <vt:lpstr>Delta del Ebro y playas de Valencia</vt:lpstr>
      <vt:lpstr>Costa mediterránea. El litoral catalán</vt:lpstr>
      <vt:lpstr>¿Cuál será de la Costa Dorada? ¿Y de la Brava?</vt:lpstr>
      <vt:lpstr>El relieve insular</vt:lpstr>
      <vt:lpstr>El relieve insular</vt:lpstr>
      <vt:lpstr>Archipiélago balear</vt:lpstr>
      <vt:lpstr>Cueva marina y farallón</vt:lpstr>
      <vt:lpstr>Islas Baleares</vt:lpstr>
      <vt:lpstr>Islas Baleares</vt:lpstr>
      <vt:lpstr>Archipiélago canario</vt:lpstr>
      <vt:lpstr>Cráteres, diques y barrancos</vt:lpstr>
      <vt:lpstr>Archipiélago canario</vt:lpstr>
      <vt:lpstr>Archipiélago canario. Islas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Geografía</dc:title>
  <dc:creator>Samuel Perrino Martínez</dc:creator>
  <cp:lastModifiedBy>Samuel Perrino Martínez</cp:lastModifiedBy>
  <cp:revision>27</cp:revision>
  <dcterms:created xsi:type="dcterms:W3CDTF">2014-10-14T13:51:50Z</dcterms:created>
  <dcterms:modified xsi:type="dcterms:W3CDTF">2014-10-16T17:48:43Z</dcterms:modified>
</cp:coreProperties>
</file>